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sldIdLst>
    <p:sldId id="260" r:id="rId5"/>
    <p:sldId id="273" r:id="rId6"/>
    <p:sldId id="272" r:id="rId7"/>
    <p:sldId id="290" r:id="rId8"/>
    <p:sldId id="286" r:id="rId9"/>
    <p:sldId id="285" r:id="rId10"/>
    <p:sldId id="279" r:id="rId11"/>
    <p:sldId id="288" r:id="rId12"/>
    <p:sldId id="284" r:id="rId13"/>
    <p:sldId id="28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98"/>
    <a:srgbClr val="B17ED8"/>
    <a:srgbClr val="74F513"/>
    <a:srgbClr val="FA0E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2EB2CA-32AB-6EC0-CD51-C6E960449D1F}" v="29" dt="2024-10-02T19:48:46.9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19" autoAdjust="0"/>
    <p:restoredTop sz="78839" autoAdjust="0"/>
  </p:normalViewPr>
  <p:slideViewPr>
    <p:cSldViewPr snapToGrid="0">
      <p:cViewPr varScale="1">
        <p:scale>
          <a:sx n="87" d="100"/>
          <a:sy n="87" d="100"/>
        </p:scale>
        <p:origin x="300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C5EA46-CC4A-4FAA-9983-1D2B3E6A0CEA}" type="datetimeFigureOut">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3A777C-9DEF-4C35-A44C-8CA10D3035A1}" type="slidenum">
              <a:t>‹#›</a:t>
            </a:fld>
            <a:endParaRPr lang="en-US"/>
          </a:p>
        </p:txBody>
      </p:sp>
    </p:spTree>
    <p:extLst>
      <p:ext uri="{BB962C8B-B14F-4D97-AF65-F5344CB8AC3E}">
        <p14:creationId xmlns:p14="http://schemas.microsoft.com/office/powerpoint/2010/main" val="2004034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Good afternoon. I will be sharing the 1st quarter financial update which covers July through September 2024. </a:t>
            </a:r>
          </a:p>
        </p:txBody>
      </p:sp>
      <p:sp>
        <p:nvSpPr>
          <p:cNvPr id="4" name="Slide Number Placeholder 3"/>
          <p:cNvSpPr>
            <a:spLocks noGrp="1"/>
          </p:cNvSpPr>
          <p:nvPr>
            <p:ph type="sldNum" sz="quarter" idx="5"/>
          </p:nvPr>
        </p:nvSpPr>
        <p:spPr/>
        <p:txBody>
          <a:bodyPr/>
          <a:lstStyle/>
          <a:p>
            <a:fld id="{2E3A777C-9DEF-4C35-A44C-8CA10D3035A1}" type="slidenum">
              <a:rPr lang="en-US"/>
              <a:t>1</a:t>
            </a:fld>
            <a:endParaRPr lang="en-US"/>
          </a:p>
        </p:txBody>
      </p:sp>
    </p:spTree>
    <p:extLst>
      <p:ext uri="{BB962C8B-B14F-4D97-AF65-F5344CB8AC3E}">
        <p14:creationId xmlns:p14="http://schemas.microsoft.com/office/powerpoint/2010/main" val="2905057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D173C-AA47-387F-C36A-8C2B0D4377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D8F075-ACCA-63FA-8B78-377155490B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C7B337-C497-E343-CBF8-E28E4F2B65AA}"/>
              </a:ext>
            </a:extLst>
          </p:cNvPr>
          <p:cNvSpPr>
            <a:spLocks noGrp="1"/>
          </p:cNvSpPr>
          <p:nvPr>
            <p:ph type="body" idx="1"/>
          </p:nvPr>
        </p:nvSpPr>
        <p:spPr/>
        <p:txBody>
          <a:bodyPr/>
          <a:lstStyle/>
          <a:p>
            <a:endParaRPr lang="en-US" dirty="0">
              <a:ea typeface="Calibri"/>
              <a:cs typeface="Calibri" panose="020F0502020204030204"/>
            </a:endParaRPr>
          </a:p>
        </p:txBody>
      </p:sp>
      <p:sp>
        <p:nvSpPr>
          <p:cNvPr id="4" name="Slide Number Placeholder 3">
            <a:extLst>
              <a:ext uri="{FF2B5EF4-FFF2-40B4-BE49-F238E27FC236}">
                <a16:creationId xmlns:a16="http://schemas.microsoft.com/office/drawing/2014/main" id="{686AFD9D-A20A-FB4B-2A5B-88066C026533}"/>
              </a:ext>
            </a:extLst>
          </p:cNvPr>
          <p:cNvSpPr>
            <a:spLocks noGrp="1"/>
          </p:cNvSpPr>
          <p:nvPr>
            <p:ph type="sldNum" sz="quarter" idx="5"/>
          </p:nvPr>
        </p:nvSpPr>
        <p:spPr/>
        <p:txBody>
          <a:bodyPr/>
          <a:lstStyle/>
          <a:p>
            <a:fld id="{2E3A777C-9DEF-4C35-A44C-8CA10D3035A1}" type="slidenum">
              <a:rPr lang="en-US"/>
              <a:t>10</a:t>
            </a:fld>
            <a:endParaRPr lang="en-US"/>
          </a:p>
        </p:txBody>
      </p:sp>
    </p:spTree>
    <p:extLst>
      <p:ext uri="{BB962C8B-B14F-4D97-AF65-F5344CB8AC3E}">
        <p14:creationId xmlns:p14="http://schemas.microsoft.com/office/powerpoint/2010/main" val="320887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Our financial goals are aligned with our strategic values and will do so in a sustainable way to support our student goals</a:t>
            </a:r>
          </a:p>
        </p:txBody>
      </p:sp>
      <p:sp>
        <p:nvSpPr>
          <p:cNvPr id="4" name="Slide Number Placeholder 3"/>
          <p:cNvSpPr>
            <a:spLocks noGrp="1"/>
          </p:cNvSpPr>
          <p:nvPr>
            <p:ph type="sldNum" sz="quarter" idx="5"/>
          </p:nvPr>
        </p:nvSpPr>
        <p:spPr/>
        <p:txBody>
          <a:bodyPr/>
          <a:lstStyle/>
          <a:p>
            <a:fld id="{2E3A777C-9DEF-4C35-A44C-8CA10D3035A1}" type="slidenum">
              <a:rPr lang="en-US"/>
              <a:t>2</a:t>
            </a:fld>
            <a:endParaRPr lang="en-US"/>
          </a:p>
        </p:txBody>
      </p:sp>
    </p:spTree>
    <p:extLst>
      <p:ext uri="{BB962C8B-B14F-4D97-AF65-F5344CB8AC3E}">
        <p14:creationId xmlns:p14="http://schemas.microsoft.com/office/powerpoint/2010/main" val="1619578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4E9BC-FA83-CA6E-FE28-A4EB0EF181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2BF0CF-1C87-4745-CD8D-77AB99C40A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5BA421-BD81-FCE6-AA7B-C43F601C385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agenda includes updates</a:t>
            </a:r>
            <a:r>
              <a:rPr lang="en-US" baseline="0" dirty="0"/>
              <a:t> on FY2024 YTD prelim results and QTR 1 YTD preliminary results through September 28, 2024, the financial outlook followed with any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ea typeface="Calibri"/>
              <a:cs typeface="Calibri" panose="020F0502020204030204"/>
            </a:endParaRPr>
          </a:p>
        </p:txBody>
      </p:sp>
      <p:sp>
        <p:nvSpPr>
          <p:cNvPr id="4" name="Slide Number Placeholder 3">
            <a:extLst>
              <a:ext uri="{FF2B5EF4-FFF2-40B4-BE49-F238E27FC236}">
                <a16:creationId xmlns:a16="http://schemas.microsoft.com/office/drawing/2014/main" id="{32B749B2-9D7A-07A6-B92C-562BD011EECD}"/>
              </a:ext>
            </a:extLst>
          </p:cNvPr>
          <p:cNvSpPr>
            <a:spLocks noGrp="1"/>
          </p:cNvSpPr>
          <p:nvPr>
            <p:ph type="sldNum" sz="quarter" idx="5"/>
          </p:nvPr>
        </p:nvSpPr>
        <p:spPr/>
        <p:txBody>
          <a:bodyPr/>
          <a:lstStyle/>
          <a:p>
            <a:fld id="{2E3A777C-9DEF-4C35-A44C-8CA10D3035A1}" type="slidenum">
              <a:rPr lang="en-US"/>
              <a:t>3</a:t>
            </a:fld>
            <a:endParaRPr lang="en-US"/>
          </a:p>
        </p:txBody>
      </p:sp>
    </p:spTree>
    <p:extLst>
      <p:ext uri="{BB962C8B-B14F-4D97-AF65-F5344CB8AC3E}">
        <p14:creationId xmlns:p14="http://schemas.microsoft.com/office/powerpoint/2010/main" val="1523843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4E9BC-FA83-CA6E-FE28-A4EB0EF181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2BF0CF-1C87-4745-CD8D-77AB99C40A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5BA421-BD81-FCE6-AA7B-C43F601C385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Here are the FY2024 preliminary results through Sept 28.  We received almost 92% of the budget revenues. We do anticipate additional federal revenues, primarily ESSER. We spent 95.5% of budget expenditures and anticipate only a few outstanding expenditures.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You can see how the quarterly revenues and expenditures line up. Please note how QTR 4 and the following QTR1 revenues are significantly less than QTR 4 expenditures. This is the primary need for the high fund balance – having the reserves to pay for ongoing expenditures until new tax revenue arrives in December and January.</a:t>
            </a:r>
          </a:p>
          <a:p>
            <a:endParaRPr lang="en-US" dirty="0">
              <a:ea typeface="Calibri"/>
              <a:cs typeface="Calibri" panose="020F0502020204030204"/>
            </a:endParaRPr>
          </a:p>
        </p:txBody>
      </p:sp>
      <p:sp>
        <p:nvSpPr>
          <p:cNvPr id="4" name="Slide Number Placeholder 3">
            <a:extLst>
              <a:ext uri="{FF2B5EF4-FFF2-40B4-BE49-F238E27FC236}">
                <a16:creationId xmlns:a16="http://schemas.microsoft.com/office/drawing/2014/main" id="{32B749B2-9D7A-07A6-B92C-562BD011EECD}"/>
              </a:ext>
            </a:extLst>
          </p:cNvPr>
          <p:cNvSpPr>
            <a:spLocks noGrp="1"/>
          </p:cNvSpPr>
          <p:nvPr>
            <p:ph type="sldNum" sz="quarter" idx="5"/>
          </p:nvPr>
        </p:nvSpPr>
        <p:spPr/>
        <p:txBody>
          <a:bodyPr/>
          <a:lstStyle/>
          <a:p>
            <a:fld id="{2E3A777C-9DEF-4C35-A44C-8CA10D3035A1}" type="slidenum">
              <a:rPr lang="en-US"/>
              <a:t>4</a:t>
            </a:fld>
            <a:endParaRPr lang="en-US"/>
          </a:p>
        </p:txBody>
      </p:sp>
    </p:spTree>
    <p:extLst>
      <p:ext uri="{BB962C8B-B14F-4D97-AF65-F5344CB8AC3E}">
        <p14:creationId xmlns:p14="http://schemas.microsoft.com/office/powerpoint/2010/main" val="611017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4E9BC-FA83-CA6E-FE28-A4EB0EF181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2BF0CF-1C87-4745-CD8D-77AB99C40A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5BA421-BD81-FCE6-AA7B-C43F601C385B}"/>
              </a:ext>
            </a:extLst>
          </p:cNvPr>
          <p:cNvSpPr>
            <a:spLocks noGrp="1"/>
          </p:cNvSpPr>
          <p:nvPr>
            <p:ph type="body" idx="1"/>
          </p:nvPr>
        </p:nvSpPr>
        <p:spPr/>
        <p:txBody>
          <a:bodyPr/>
          <a:lstStyle/>
          <a:p>
            <a:r>
              <a:rPr lang="en-US" strike="noStrike" baseline="0" dirty="0"/>
              <a:t>1st quarter revenue is primarily GOB, property and sales taxes, transportation, no basic formula funds to date, but a few state and federal grants</a:t>
            </a:r>
          </a:p>
          <a:p>
            <a:endParaRPr lang="en-US" strike="noStrike" baseline="0" dirty="0"/>
          </a:p>
          <a:p>
            <a:r>
              <a:rPr lang="en-US" strike="noStrike" baseline="0" dirty="0"/>
              <a:t>A summary of expenditures are listed by category for the quarter, including payroll, legal, and utility expenditures. This quarter they are listed in the three main DESE categories with subcategories. The expenditures include all funds, thus why we need  the healthy fund balance since many of these purchases won’t be reimbursed for at least a month and oftentimes several. Purchased Services is the first category with 5 subcategories. Each subcategory includes the type of expenditure and/or the vendors paid. For example, instructional, pupil, and staff service subcategories include the type of expenditures. Whereas the communications, data processing, tech repairs and maintenance subcategories include the vendors paid. </a:t>
            </a:r>
            <a:r>
              <a:rPr lang="en-US" strike="sngStrike" baseline="0" dirty="0"/>
              <a:t>We also have our check registers posted on the financial and community website where interested parties can search payments by vendor. </a:t>
            </a:r>
          </a:p>
          <a:p>
            <a:endParaRPr lang="en-US" strike="sngStrike" baseline="0" dirty="0"/>
          </a:p>
          <a:p>
            <a:endParaRPr lang="en-US" strike="noStrike" baseline="0" dirty="0"/>
          </a:p>
          <a:p>
            <a:r>
              <a:rPr lang="en-US" sz="1200" kern="1200" dirty="0">
                <a:solidFill>
                  <a:schemeClr val="tx1"/>
                </a:solidFill>
                <a:effectLst/>
                <a:latin typeface="+mn-lt"/>
                <a:ea typeface="+mn-ea"/>
                <a:cs typeface="+mn-cs"/>
              </a:rPr>
              <a:t>FYI if asked: School </a:t>
            </a:r>
            <a:r>
              <a:rPr lang="en-US" sz="1200" kern="1200" dirty="0" err="1">
                <a:solidFill>
                  <a:schemeClr val="tx1"/>
                </a:solidFill>
                <a:effectLst/>
                <a:latin typeface="+mn-lt"/>
                <a:ea typeface="+mn-ea"/>
                <a:cs typeface="+mn-cs"/>
              </a:rPr>
              <a:t>Mgmt</a:t>
            </a:r>
            <a:r>
              <a:rPr lang="en-US" sz="1200" kern="1200" dirty="0">
                <a:solidFill>
                  <a:schemeClr val="tx1"/>
                </a:solidFill>
                <a:effectLst/>
                <a:latin typeface="+mn-lt"/>
                <a:ea typeface="+mn-ea"/>
                <a:cs typeface="+mn-cs"/>
              </a:rPr>
              <a:t> Liability. Also commonly referred to as Directors &amp; Officers and Employment Practices Coverages. Provides coverage for claims arising out of any actual or alleged breach of duty, neglect, error, misstatement, misleading statement,  omission, wrongful employment practice, or educational malpractice. Two policies $3,000,000 Primary (RSUI) and $2,000,000 Excess (ACE Amer. Ins.) for a Total Limit of" $5,000,000.</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Smaller federal grants - </a:t>
            </a:r>
            <a:r>
              <a:rPr lang="en-US" sz="1200" b="0" i="0" u="none" strike="noStrike" kern="1200" dirty="0" err="1">
                <a:solidFill>
                  <a:schemeClr val="tx1"/>
                </a:solidFill>
                <a:effectLst/>
                <a:latin typeface="+mn-lt"/>
                <a:ea typeface="+mn-ea"/>
                <a:cs typeface="+mn-cs"/>
              </a:rPr>
              <a:t>Rfgee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Impct</a:t>
            </a:r>
            <a:r>
              <a:rPr lang="en-US" sz="1200" b="0" i="0" u="none" strike="noStrike" kern="1200" dirty="0">
                <a:solidFill>
                  <a:schemeClr val="tx1"/>
                </a:solidFill>
                <a:effectLst/>
                <a:latin typeface="+mn-lt"/>
                <a:ea typeface="+mn-ea"/>
                <a:cs typeface="+mn-cs"/>
              </a:rPr>
              <a:t> (RI)</a:t>
            </a:r>
            <a:r>
              <a:rPr lang="en-US" dirty="0"/>
              <a:t> </a:t>
            </a:r>
            <a:r>
              <a:rPr lang="en-US" sz="1200" b="0" i="0" u="none" strike="noStrike" kern="1200" dirty="0">
                <a:solidFill>
                  <a:schemeClr val="tx1"/>
                </a:solidFill>
                <a:effectLst/>
                <a:latin typeface="+mn-lt"/>
                <a:ea typeface="+mn-ea"/>
                <a:cs typeface="+mn-cs"/>
              </a:rPr>
              <a:t>Afghan Refugee Grant</a:t>
            </a:r>
            <a:r>
              <a:rPr lang="en-US" dirty="0"/>
              <a:t> </a:t>
            </a:r>
            <a:r>
              <a:rPr lang="en-US" sz="1200" b="0" i="0" u="none" strike="noStrike" kern="1200" dirty="0">
                <a:solidFill>
                  <a:schemeClr val="tx1"/>
                </a:solidFill>
                <a:effectLst/>
                <a:latin typeface="+mn-lt"/>
                <a:ea typeface="+mn-ea"/>
                <a:cs typeface="+mn-cs"/>
              </a:rPr>
              <a:t>Afghan </a:t>
            </a:r>
            <a:r>
              <a:rPr lang="en-US" sz="1200" b="0" i="0" u="none" strike="noStrike" kern="1200" dirty="0" err="1">
                <a:solidFill>
                  <a:schemeClr val="tx1"/>
                </a:solidFill>
                <a:effectLst/>
                <a:latin typeface="+mn-lt"/>
                <a:ea typeface="+mn-ea"/>
                <a:cs typeface="+mn-cs"/>
              </a:rPr>
              <a:t>Refg</a:t>
            </a:r>
            <a:r>
              <a:rPr lang="en-US" sz="1200" b="0" i="0" u="none" strike="noStrike" kern="1200" dirty="0">
                <a:solidFill>
                  <a:schemeClr val="tx1"/>
                </a:solidFill>
                <a:effectLst/>
                <a:latin typeface="+mn-lt"/>
                <a:ea typeface="+mn-ea"/>
                <a:cs typeface="+mn-cs"/>
              </a:rPr>
              <a:t> Impact S2S</a:t>
            </a:r>
            <a:r>
              <a:rPr lang="en-US" dirty="0"/>
              <a:t> </a:t>
            </a:r>
            <a:r>
              <a:rPr lang="en-US" sz="1200" b="0" i="0" u="none" strike="noStrike" kern="1200" dirty="0">
                <a:solidFill>
                  <a:schemeClr val="tx1"/>
                </a:solidFill>
                <a:effectLst/>
                <a:latin typeface="+mn-lt"/>
                <a:ea typeface="+mn-ea"/>
                <a:cs typeface="+mn-cs"/>
              </a:rPr>
              <a:t>Parent Education PD Program</a:t>
            </a:r>
            <a:r>
              <a:rPr lang="en-US" dirty="0"/>
              <a:t> </a:t>
            </a:r>
            <a:r>
              <a:rPr lang="en-US" sz="1200" b="0" i="0" u="none" strike="noStrike" kern="1200" dirty="0">
                <a:solidFill>
                  <a:schemeClr val="tx1"/>
                </a:solidFill>
                <a:effectLst/>
                <a:latin typeface="+mn-lt"/>
                <a:ea typeface="+mn-ea"/>
                <a:cs typeface="+mn-cs"/>
              </a:rPr>
              <a:t>AELSLATE 2023</a:t>
            </a:r>
            <a:r>
              <a:rPr lang="en-US" dirty="0"/>
              <a:t> </a:t>
            </a:r>
            <a:r>
              <a:rPr lang="en-US" sz="1200" b="0" i="0" u="none" strike="noStrike" kern="1200" dirty="0" err="1">
                <a:solidFill>
                  <a:schemeClr val="tx1"/>
                </a:solidFill>
                <a:effectLst/>
                <a:latin typeface="+mn-lt"/>
                <a:ea typeface="+mn-ea"/>
                <a:cs typeface="+mn-cs"/>
              </a:rPr>
              <a:t>Rfgee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Impct</a:t>
            </a:r>
            <a:r>
              <a:rPr lang="en-US" sz="1200" b="0" i="0" u="none" strike="noStrike" kern="1200" dirty="0">
                <a:solidFill>
                  <a:schemeClr val="tx1"/>
                </a:solidFill>
                <a:effectLst/>
                <a:latin typeface="+mn-lt"/>
                <a:ea typeface="+mn-ea"/>
                <a:cs typeface="+mn-cs"/>
              </a:rPr>
              <a:t> (RI)</a:t>
            </a:r>
            <a:r>
              <a:rPr lang="en-US" dirty="0"/>
              <a:t> </a:t>
            </a:r>
            <a:r>
              <a:rPr lang="en-US" sz="1200" b="0" i="0" u="none" strike="noStrike" kern="1200" dirty="0">
                <a:solidFill>
                  <a:schemeClr val="tx1"/>
                </a:solidFill>
                <a:effectLst/>
                <a:latin typeface="+mn-lt"/>
                <a:ea typeface="+mn-ea"/>
                <a:cs typeface="+mn-cs"/>
              </a:rPr>
              <a:t>Afghan Refugee Grant</a:t>
            </a:r>
            <a:r>
              <a:rPr lang="en-US" dirty="0"/>
              <a:t> </a:t>
            </a:r>
            <a:r>
              <a:rPr lang="en-US" sz="1200" b="0" i="0" u="none" strike="noStrike" kern="1200" dirty="0">
                <a:solidFill>
                  <a:schemeClr val="tx1"/>
                </a:solidFill>
                <a:effectLst/>
                <a:latin typeface="+mn-lt"/>
                <a:ea typeface="+mn-ea"/>
                <a:cs typeface="+mn-cs"/>
              </a:rPr>
              <a:t>Afghan </a:t>
            </a:r>
            <a:r>
              <a:rPr lang="en-US" sz="1200" b="0" i="0" u="none" strike="noStrike" kern="1200" dirty="0" err="1">
                <a:solidFill>
                  <a:schemeClr val="tx1"/>
                </a:solidFill>
                <a:effectLst/>
                <a:latin typeface="+mn-lt"/>
                <a:ea typeface="+mn-ea"/>
                <a:cs typeface="+mn-cs"/>
              </a:rPr>
              <a:t>Refg</a:t>
            </a:r>
            <a:r>
              <a:rPr lang="en-US" sz="1200" b="0" i="0" u="none" strike="noStrike" kern="1200" dirty="0">
                <a:solidFill>
                  <a:schemeClr val="tx1"/>
                </a:solidFill>
                <a:effectLst/>
                <a:latin typeface="+mn-lt"/>
                <a:ea typeface="+mn-ea"/>
                <a:cs typeface="+mn-cs"/>
              </a:rPr>
              <a:t> Impact S2S</a:t>
            </a:r>
            <a:r>
              <a:rPr lang="en-US" dirty="0"/>
              <a:t> </a:t>
            </a:r>
            <a:r>
              <a:rPr lang="en-US" sz="1200" b="0" i="0" u="none" strike="noStrike" kern="1200" dirty="0">
                <a:solidFill>
                  <a:schemeClr val="tx1"/>
                </a:solidFill>
                <a:effectLst/>
                <a:latin typeface="+mn-lt"/>
                <a:ea typeface="+mn-ea"/>
                <a:cs typeface="+mn-cs"/>
              </a:rPr>
              <a:t>Parent Education PD Program</a:t>
            </a:r>
            <a:r>
              <a:rPr lang="en-US" dirty="0"/>
              <a:t> </a:t>
            </a:r>
            <a:r>
              <a:rPr lang="en-US" sz="1200" b="0" i="0" u="none" strike="noStrike" kern="1200" dirty="0">
                <a:solidFill>
                  <a:schemeClr val="tx1"/>
                </a:solidFill>
                <a:effectLst/>
                <a:latin typeface="+mn-lt"/>
                <a:ea typeface="+mn-ea"/>
                <a:cs typeface="+mn-cs"/>
              </a:rPr>
              <a:t>Afghan Refugee Grant</a:t>
            </a:r>
            <a:r>
              <a:rPr lang="en-US" dirty="0"/>
              <a:t> </a:t>
            </a:r>
            <a:r>
              <a:rPr lang="en-US" sz="1200" b="0" i="0" u="none" strike="noStrike" kern="1200" dirty="0">
                <a:solidFill>
                  <a:schemeClr val="tx1"/>
                </a:solidFill>
                <a:effectLst/>
                <a:latin typeface="+mn-lt"/>
                <a:ea typeface="+mn-ea"/>
                <a:cs typeface="+mn-cs"/>
              </a:rPr>
              <a:t>E-Rate</a:t>
            </a:r>
            <a:r>
              <a:rPr lang="en-US" dirty="0"/>
              <a:t> </a:t>
            </a:r>
            <a:r>
              <a:rPr lang="en-US" sz="1200" b="0" i="0" u="none" strike="noStrike" kern="1200" dirty="0" err="1">
                <a:solidFill>
                  <a:schemeClr val="tx1"/>
                </a:solidFill>
                <a:effectLst/>
                <a:latin typeface="+mn-lt"/>
                <a:ea typeface="+mn-ea"/>
                <a:cs typeface="+mn-cs"/>
              </a:rPr>
              <a:t>Tanf</a:t>
            </a:r>
            <a:r>
              <a:rPr lang="en-US" sz="1200" b="0" i="0" u="none" strike="noStrike" kern="1200" dirty="0">
                <a:solidFill>
                  <a:schemeClr val="tx1"/>
                </a:solidFill>
                <a:effectLst/>
                <a:latin typeface="+mn-lt"/>
                <a:ea typeface="+mn-ea"/>
                <a:cs typeface="+mn-cs"/>
              </a:rPr>
              <a:t> Grant</a:t>
            </a:r>
            <a:r>
              <a:rPr lang="en-US" dirty="0"/>
              <a:t> </a:t>
            </a:r>
            <a:endParaRPr lang="en-US" sz="1200" kern="1200" dirty="0">
              <a:solidFill>
                <a:schemeClr val="tx1"/>
              </a:solidFill>
              <a:effectLst/>
              <a:latin typeface="+mn-lt"/>
              <a:ea typeface="+mn-ea"/>
              <a:cs typeface="+mn-cs"/>
            </a:endParaRPr>
          </a:p>
          <a:p>
            <a:endParaRPr lang="en-US" strike="noStrike" baseline="0" dirty="0"/>
          </a:p>
          <a:p>
            <a:endParaRPr lang="en-US" dirty="0">
              <a:ea typeface="Calibri"/>
              <a:cs typeface="Calibri" panose="020F0502020204030204"/>
            </a:endParaRPr>
          </a:p>
        </p:txBody>
      </p:sp>
      <p:sp>
        <p:nvSpPr>
          <p:cNvPr id="4" name="Slide Number Placeholder 3">
            <a:extLst>
              <a:ext uri="{FF2B5EF4-FFF2-40B4-BE49-F238E27FC236}">
                <a16:creationId xmlns:a16="http://schemas.microsoft.com/office/drawing/2014/main" id="{32B749B2-9D7A-07A6-B92C-562BD011EECD}"/>
              </a:ext>
            </a:extLst>
          </p:cNvPr>
          <p:cNvSpPr>
            <a:spLocks noGrp="1"/>
          </p:cNvSpPr>
          <p:nvPr>
            <p:ph type="sldNum" sz="quarter" idx="5"/>
          </p:nvPr>
        </p:nvSpPr>
        <p:spPr/>
        <p:txBody>
          <a:bodyPr/>
          <a:lstStyle/>
          <a:p>
            <a:fld id="{2E3A777C-9DEF-4C35-A44C-8CA10D3035A1}" type="slidenum">
              <a:rPr lang="en-US"/>
              <a:t>5</a:t>
            </a:fld>
            <a:endParaRPr lang="en-US"/>
          </a:p>
        </p:txBody>
      </p:sp>
    </p:spTree>
    <p:extLst>
      <p:ext uri="{BB962C8B-B14F-4D97-AF65-F5344CB8AC3E}">
        <p14:creationId xmlns:p14="http://schemas.microsoft.com/office/powerpoint/2010/main" val="1705224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4E9BC-FA83-CA6E-FE28-A4EB0EF181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2BF0CF-1C87-4745-CD8D-77AB99C40A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5BA421-BD81-FCE6-AA7B-C43F601C385B}"/>
              </a:ext>
            </a:extLst>
          </p:cNvPr>
          <p:cNvSpPr>
            <a:spLocks noGrp="1"/>
          </p:cNvSpPr>
          <p:nvPr>
            <p:ph type="body" idx="1"/>
          </p:nvPr>
        </p:nvSpPr>
        <p:spPr/>
        <p:txBody>
          <a:bodyPr/>
          <a:lstStyle/>
          <a:p>
            <a:r>
              <a:rPr lang="en-US" strike="noStrike" baseline="0" dirty="0"/>
              <a:t>Supplies &amp; Materials is the 2</a:t>
            </a:r>
            <a:r>
              <a:rPr lang="en-US" strike="noStrike" baseline="30000" dirty="0"/>
              <a:t>nd</a:t>
            </a:r>
            <a:r>
              <a:rPr lang="en-US" strike="noStrike" baseline="0" dirty="0"/>
              <a:t> category with subcategories of general, instructional, operational, and technology supplies and technology hardware &lt; $1k. Specific expenditures and vendors in these subcategories are numerous. The 1QTR report timed out  for this category. Utilities would fall under this category with an annual spend of about $12M. Many of the supplies are purchased through Amazon</a:t>
            </a:r>
          </a:p>
          <a:p>
            <a:endParaRPr lang="en-US" strike="noStrike" baseline="0" dirty="0"/>
          </a:p>
          <a:p>
            <a:r>
              <a:rPr lang="en-US" strike="noStrike" baseline="0" dirty="0"/>
              <a:t>Capital Outlay is the 3</a:t>
            </a:r>
            <a:r>
              <a:rPr lang="en-US" strike="noStrike" baseline="30000" dirty="0"/>
              <a:t>rd</a:t>
            </a:r>
            <a:r>
              <a:rPr lang="en-US" strike="noStrike" baseline="0" dirty="0"/>
              <a:t> category which are higher value items that may be depreciated over time versus expensed in the current year. Subcategories include furniture and technology &gt; $5k, software &gt; $5k, and land, building and other improvements.</a:t>
            </a:r>
            <a:endParaRPr lang="en-US" strike="sngStrike" baseline="0" dirty="0"/>
          </a:p>
          <a:p>
            <a:endParaRPr lang="en-US" strike="noStrike" baseline="0" dirty="0"/>
          </a:p>
          <a:p>
            <a:r>
              <a:rPr lang="en-US" sz="1200" kern="1200" dirty="0">
                <a:solidFill>
                  <a:schemeClr val="tx1"/>
                </a:solidFill>
                <a:effectLst/>
                <a:latin typeface="+mn-lt"/>
                <a:ea typeface="+mn-ea"/>
                <a:cs typeface="+mn-cs"/>
              </a:rPr>
              <a:t>FYI if asked: School </a:t>
            </a:r>
            <a:r>
              <a:rPr lang="en-US" sz="1200" kern="1200" dirty="0" err="1">
                <a:solidFill>
                  <a:schemeClr val="tx1"/>
                </a:solidFill>
                <a:effectLst/>
                <a:latin typeface="+mn-lt"/>
                <a:ea typeface="+mn-ea"/>
                <a:cs typeface="+mn-cs"/>
              </a:rPr>
              <a:t>Mgmt</a:t>
            </a:r>
            <a:r>
              <a:rPr lang="en-US" sz="1200" kern="1200" dirty="0">
                <a:solidFill>
                  <a:schemeClr val="tx1"/>
                </a:solidFill>
                <a:effectLst/>
                <a:latin typeface="+mn-lt"/>
                <a:ea typeface="+mn-ea"/>
                <a:cs typeface="+mn-cs"/>
              </a:rPr>
              <a:t> Liability. Also commonly referred to as Directors &amp; Officers and Employment Practices Coverages. Provides coverage for claims arising out of any actual or alleged breach of duty, neglect, error, misstatement, misleading statement,  omission, wrongful employment practice, or educational malpractice. Two policies $3,000,000 Primary (RSUI) and $2,000,000 Excess (ACE Amer. Ins.) for a Total Limit of" $5,000,000.</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Smaller federal grants - </a:t>
            </a:r>
            <a:r>
              <a:rPr lang="en-US" sz="1200" b="0" i="0" u="none" strike="noStrike" kern="1200" dirty="0" err="1">
                <a:solidFill>
                  <a:schemeClr val="tx1"/>
                </a:solidFill>
                <a:effectLst/>
                <a:latin typeface="+mn-lt"/>
                <a:ea typeface="+mn-ea"/>
                <a:cs typeface="+mn-cs"/>
              </a:rPr>
              <a:t>Rfgee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Impct</a:t>
            </a:r>
            <a:r>
              <a:rPr lang="en-US" sz="1200" b="0" i="0" u="none" strike="noStrike" kern="1200" dirty="0">
                <a:solidFill>
                  <a:schemeClr val="tx1"/>
                </a:solidFill>
                <a:effectLst/>
                <a:latin typeface="+mn-lt"/>
                <a:ea typeface="+mn-ea"/>
                <a:cs typeface="+mn-cs"/>
              </a:rPr>
              <a:t> (RI)</a:t>
            </a:r>
            <a:r>
              <a:rPr lang="en-US" dirty="0"/>
              <a:t> </a:t>
            </a:r>
            <a:r>
              <a:rPr lang="en-US" sz="1200" b="0" i="0" u="none" strike="noStrike" kern="1200" dirty="0">
                <a:solidFill>
                  <a:schemeClr val="tx1"/>
                </a:solidFill>
                <a:effectLst/>
                <a:latin typeface="+mn-lt"/>
                <a:ea typeface="+mn-ea"/>
                <a:cs typeface="+mn-cs"/>
              </a:rPr>
              <a:t>Afghan Refugee Grant</a:t>
            </a:r>
            <a:r>
              <a:rPr lang="en-US" dirty="0"/>
              <a:t> </a:t>
            </a:r>
            <a:r>
              <a:rPr lang="en-US" sz="1200" b="0" i="0" u="none" strike="noStrike" kern="1200" dirty="0">
                <a:solidFill>
                  <a:schemeClr val="tx1"/>
                </a:solidFill>
                <a:effectLst/>
                <a:latin typeface="+mn-lt"/>
                <a:ea typeface="+mn-ea"/>
                <a:cs typeface="+mn-cs"/>
              </a:rPr>
              <a:t>Afghan </a:t>
            </a:r>
            <a:r>
              <a:rPr lang="en-US" sz="1200" b="0" i="0" u="none" strike="noStrike" kern="1200" dirty="0" err="1">
                <a:solidFill>
                  <a:schemeClr val="tx1"/>
                </a:solidFill>
                <a:effectLst/>
                <a:latin typeface="+mn-lt"/>
                <a:ea typeface="+mn-ea"/>
                <a:cs typeface="+mn-cs"/>
              </a:rPr>
              <a:t>Refg</a:t>
            </a:r>
            <a:r>
              <a:rPr lang="en-US" sz="1200" b="0" i="0" u="none" strike="noStrike" kern="1200" dirty="0">
                <a:solidFill>
                  <a:schemeClr val="tx1"/>
                </a:solidFill>
                <a:effectLst/>
                <a:latin typeface="+mn-lt"/>
                <a:ea typeface="+mn-ea"/>
                <a:cs typeface="+mn-cs"/>
              </a:rPr>
              <a:t> Impact S2S</a:t>
            </a:r>
            <a:r>
              <a:rPr lang="en-US" dirty="0"/>
              <a:t> </a:t>
            </a:r>
            <a:r>
              <a:rPr lang="en-US" sz="1200" b="0" i="0" u="none" strike="noStrike" kern="1200" dirty="0">
                <a:solidFill>
                  <a:schemeClr val="tx1"/>
                </a:solidFill>
                <a:effectLst/>
                <a:latin typeface="+mn-lt"/>
                <a:ea typeface="+mn-ea"/>
                <a:cs typeface="+mn-cs"/>
              </a:rPr>
              <a:t>Parent Education PD Program</a:t>
            </a:r>
            <a:r>
              <a:rPr lang="en-US" dirty="0"/>
              <a:t> </a:t>
            </a:r>
            <a:r>
              <a:rPr lang="en-US" sz="1200" b="0" i="0" u="none" strike="noStrike" kern="1200" dirty="0">
                <a:solidFill>
                  <a:schemeClr val="tx1"/>
                </a:solidFill>
                <a:effectLst/>
                <a:latin typeface="+mn-lt"/>
                <a:ea typeface="+mn-ea"/>
                <a:cs typeface="+mn-cs"/>
              </a:rPr>
              <a:t>AELSLATE 2023</a:t>
            </a:r>
            <a:r>
              <a:rPr lang="en-US" dirty="0"/>
              <a:t> </a:t>
            </a:r>
            <a:r>
              <a:rPr lang="en-US" sz="1200" b="0" i="0" u="none" strike="noStrike" kern="1200" dirty="0" err="1">
                <a:solidFill>
                  <a:schemeClr val="tx1"/>
                </a:solidFill>
                <a:effectLst/>
                <a:latin typeface="+mn-lt"/>
                <a:ea typeface="+mn-ea"/>
                <a:cs typeface="+mn-cs"/>
              </a:rPr>
              <a:t>Rfgee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Impct</a:t>
            </a:r>
            <a:r>
              <a:rPr lang="en-US" sz="1200" b="0" i="0" u="none" strike="noStrike" kern="1200" dirty="0">
                <a:solidFill>
                  <a:schemeClr val="tx1"/>
                </a:solidFill>
                <a:effectLst/>
                <a:latin typeface="+mn-lt"/>
                <a:ea typeface="+mn-ea"/>
                <a:cs typeface="+mn-cs"/>
              </a:rPr>
              <a:t> (RI)</a:t>
            </a:r>
            <a:r>
              <a:rPr lang="en-US" dirty="0"/>
              <a:t> </a:t>
            </a:r>
            <a:r>
              <a:rPr lang="en-US" sz="1200" b="0" i="0" u="none" strike="noStrike" kern="1200" dirty="0">
                <a:solidFill>
                  <a:schemeClr val="tx1"/>
                </a:solidFill>
                <a:effectLst/>
                <a:latin typeface="+mn-lt"/>
                <a:ea typeface="+mn-ea"/>
                <a:cs typeface="+mn-cs"/>
              </a:rPr>
              <a:t>Afghan Refugee Grant</a:t>
            </a:r>
            <a:r>
              <a:rPr lang="en-US" dirty="0"/>
              <a:t> </a:t>
            </a:r>
            <a:r>
              <a:rPr lang="en-US" sz="1200" b="0" i="0" u="none" strike="noStrike" kern="1200" dirty="0">
                <a:solidFill>
                  <a:schemeClr val="tx1"/>
                </a:solidFill>
                <a:effectLst/>
                <a:latin typeface="+mn-lt"/>
                <a:ea typeface="+mn-ea"/>
                <a:cs typeface="+mn-cs"/>
              </a:rPr>
              <a:t>Afghan </a:t>
            </a:r>
            <a:r>
              <a:rPr lang="en-US" sz="1200" b="0" i="0" u="none" strike="noStrike" kern="1200" dirty="0" err="1">
                <a:solidFill>
                  <a:schemeClr val="tx1"/>
                </a:solidFill>
                <a:effectLst/>
                <a:latin typeface="+mn-lt"/>
                <a:ea typeface="+mn-ea"/>
                <a:cs typeface="+mn-cs"/>
              </a:rPr>
              <a:t>Refg</a:t>
            </a:r>
            <a:r>
              <a:rPr lang="en-US" sz="1200" b="0" i="0" u="none" strike="noStrike" kern="1200" dirty="0">
                <a:solidFill>
                  <a:schemeClr val="tx1"/>
                </a:solidFill>
                <a:effectLst/>
                <a:latin typeface="+mn-lt"/>
                <a:ea typeface="+mn-ea"/>
                <a:cs typeface="+mn-cs"/>
              </a:rPr>
              <a:t> Impact S2S</a:t>
            </a:r>
            <a:r>
              <a:rPr lang="en-US" dirty="0"/>
              <a:t> </a:t>
            </a:r>
            <a:r>
              <a:rPr lang="en-US" sz="1200" b="0" i="0" u="none" strike="noStrike" kern="1200" dirty="0">
                <a:solidFill>
                  <a:schemeClr val="tx1"/>
                </a:solidFill>
                <a:effectLst/>
                <a:latin typeface="+mn-lt"/>
                <a:ea typeface="+mn-ea"/>
                <a:cs typeface="+mn-cs"/>
              </a:rPr>
              <a:t>Parent Education PD Program</a:t>
            </a:r>
            <a:r>
              <a:rPr lang="en-US" dirty="0"/>
              <a:t> </a:t>
            </a:r>
            <a:r>
              <a:rPr lang="en-US" sz="1200" b="0" i="0" u="none" strike="noStrike" kern="1200" dirty="0">
                <a:solidFill>
                  <a:schemeClr val="tx1"/>
                </a:solidFill>
                <a:effectLst/>
                <a:latin typeface="+mn-lt"/>
                <a:ea typeface="+mn-ea"/>
                <a:cs typeface="+mn-cs"/>
              </a:rPr>
              <a:t>Afghan Refugee Grant</a:t>
            </a:r>
            <a:r>
              <a:rPr lang="en-US" dirty="0"/>
              <a:t> </a:t>
            </a:r>
            <a:r>
              <a:rPr lang="en-US" sz="1200" b="0" i="0" u="none" strike="noStrike" kern="1200" dirty="0">
                <a:solidFill>
                  <a:schemeClr val="tx1"/>
                </a:solidFill>
                <a:effectLst/>
                <a:latin typeface="+mn-lt"/>
                <a:ea typeface="+mn-ea"/>
                <a:cs typeface="+mn-cs"/>
              </a:rPr>
              <a:t>E-Rate</a:t>
            </a:r>
            <a:r>
              <a:rPr lang="en-US" dirty="0"/>
              <a:t> </a:t>
            </a:r>
            <a:r>
              <a:rPr lang="en-US" sz="1200" b="0" i="0" u="none" strike="noStrike" kern="1200" dirty="0" err="1">
                <a:solidFill>
                  <a:schemeClr val="tx1"/>
                </a:solidFill>
                <a:effectLst/>
                <a:latin typeface="+mn-lt"/>
                <a:ea typeface="+mn-ea"/>
                <a:cs typeface="+mn-cs"/>
              </a:rPr>
              <a:t>Tanf</a:t>
            </a:r>
            <a:r>
              <a:rPr lang="en-US" sz="1200" b="0" i="0" u="none" strike="noStrike" kern="1200" dirty="0">
                <a:solidFill>
                  <a:schemeClr val="tx1"/>
                </a:solidFill>
                <a:effectLst/>
                <a:latin typeface="+mn-lt"/>
                <a:ea typeface="+mn-ea"/>
                <a:cs typeface="+mn-cs"/>
              </a:rPr>
              <a:t> Grant</a:t>
            </a:r>
            <a:r>
              <a:rPr lang="en-US" dirty="0"/>
              <a:t> </a:t>
            </a:r>
            <a:endParaRPr lang="en-US" sz="1200" kern="1200" dirty="0">
              <a:solidFill>
                <a:schemeClr val="tx1"/>
              </a:solidFill>
              <a:effectLst/>
              <a:latin typeface="+mn-lt"/>
              <a:ea typeface="+mn-ea"/>
              <a:cs typeface="+mn-cs"/>
            </a:endParaRPr>
          </a:p>
          <a:p>
            <a:endParaRPr lang="en-US" strike="noStrike" baseline="0" dirty="0"/>
          </a:p>
          <a:p>
            <a:endParaRPr lang="en-US" dirty="0">
              <a:ea typeface="Calibri"/>
              <a:cs typeface="Calibri" panose="020F0502020204030204"/>
            </a:endParaRPr>
          </a:p>
        </p:txBody>
      </p:sp>
      <p:sp>
        <p:nvSpPr>
          <p:cNvPr id="4" name="Slide Number Placeholder 3">
            <a:extLst>
              <a:ext uri="{FF2B5EF4-FFF2-40B4-BE49-F238E27FC236}">
                <a16:creationId xmlns:a16="http://schemas.microsoft.com/office/drawing/2014/main" id="{32B749B2-9D7A-07A6-B92C-562BD011EECD}"/>
              </a:ext>
            </a:extLst>
          </p:cNvPr>
          <p:cNvSpPr>
            <a:spLocks noGrp="1"/>
          </p:cNvSpPr>
          <p:nvPr>
            <p:ph type="sldNum" sz="quarter" idx="5"/>
          </p:nvPr>
        </p:nvSpPr>
        <p:spPr/>
        <p:txBody>
          <a:bodyPr/>
          <a:lstStyle/>
          <a:p>
            <a:fld id="{2E3A777C-9DEF-4C35-A44C-8CA10D3035A1}" type="slidenum">
              <a:rPr lang="en-US"/>
              <a:t>6</a:t>
            </a:fld>
            <a:endParaRPr lang="en-US"/>
          </a:p>
        </p:txBody>
      </p:sp>
    </p:spTree>
    <p:extLst>
      <p:ext uri="{BB962C8B-B14F-4D97-AF65-F5344CB8AC3E}">
        <p14:creationId xmlns:p14="http://schemas.microsoft.com/office/powerpoint/2010/main" val="4020231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4E9BC-FA83-CA6E-FE28-A4EB0EF181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2BF0CF-1C87-4745-CD8D-77AB99C40A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5BA421-BD81-FCE6-AA7B-C43F601C385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trike="noStrike" dirty="0"/>
              <a:t>We received about  15.4M of</a:t>
            </a:r>
            <a:r>
              <a:rPr lang="en-US" strike="noStrike" baseline="0" dirty="0"/>
              <a:t> revenue in Quarter 1for a YTD total of  3.5% of the revenue budget through September. </a:t>
            </a:r>
            <a:endParaRPr lang="en-US" dirty="0">
              <a:ea typeface="Calibri"/>
              <a:cs typeface="Calibri" panose="020F0502020204030204"/>
            </a:endParaRPr>
          </a:p>
        </p:txBody>
      </p:sp>
      <p:sp>
        <p:nvSpPr>
          <p:cNvPr id="4" name="Slide Number Placeholder 3">
            <a:extLst>
              <a:ext uri="{FF2B5EF4-FFF2-40B4-BE49-F238E27FC236}">
                <a16:creationId xmlns:a16="http://schemas.microsoft.com/office/drawing/2014/main" id="{32B749B2-9D7A-07A6-B92C-562BD011EECD}"/>
              </a:ext>
            </a:extLst>
          </p:cNvPr>
          <p:cNvSpPr>
            <a:spLocks noGrp="1"/>
          </p:cNvSpPr>
          <p:nvPr>
            <p:ph type="sldNum" sz="quarter" idx="5"/>
          </p:nvPr>
        </p:nvSpPr>
        <p:spPr/>
        <p:txBody>
          <a:bodyPr/>
          <a:lstStyle/>
          <a:p>
            <a:fld id="{2E3A777C-9DEF-4C35-A44C-8CA10D3035A1}" type="slidenum">
              <a:rPr lang="en-US"/>
              <a:t>7</a:t>
            </a:fld>
            <a:endParaRPr lang="en-US"/>
          </a:p>
        </p:txBody>
      </p:sp>
    </p:spTree>
    <p:extLst>
      <p:ext uri="{BB962C8B-B14F-4D97-AF65-F5344CB8AC3E}">
        <p14:creationId xmlns:p14="http://schemas.microsoft.com/office/powerpoint/2010/main" val="1506830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4E9BC-FA83-CA6E-FE28-A4EB0EF181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2BF0CF-1C87-4745-CD8D-77AB99C40A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5BA421-BD81-FCE6-AA7B-C43F601C385B}"/>
              </a:ext>
            </a:extLst>
          </p:cNvPr>
          <p:cNvSpPr>
            <a:spLocks noGrp="1"/>
          </p:cNvSpPr>
          <p:nvPr>
            <p:ph type="body" idx="1"/>
          </p:nvPr>
        </p:nvSpPr>
        <p:spPr/>
        <p:txBody>
          <a:bodyPr/>
          <a:lstStyle/>
          <a:p>
            <a:r>
              <a:rPr lang="en-US" baseline="0" dirty="0"/>
              <a:t>We spent about $75.3M in Quarter 1 for a YTD total 13.1% of the expenditure budget through September. </a:t>
            </a:r>
          </a:p>
          <a:p>
            <a:endParaRPr lang="en-US" dirty="0">
              <a:ea typeface="Calibri"/>
              <a:cs typeface="Calibri" panose="020F0502020204030204"/>
            </a:endParaRPr>
          </a:p>
        </p:txBody>
      </p:sp>
      <p:sp>
        <p:nvSpPr>
          <p:cNvPr id="4" name="Slide Number Placeholder 3">
            <a:extLst>
              <a:ext uri="{FF2B5EF4-FFF2-40B4-BE49-F238E27FC236}">
                <a16:creationId xmlns:a16="http://schemas.microsoft.com/office/drawing/2014/main" id="{32B749B2-9D7A-07A6-B92C-562BD011EECD}"/>
              </a:ext>
            </a:extLst>
          </p:cNvPr>
          <p:cNvSpPr>
            <a:spLocks noGrp="1"/>
          </p:cNvSpPr>
          <p:nvPr>
            <p:ph type="sldNum" sz="quarter" idx="5"/>
          </p:nvPr>
        </p:nvSpPr>
        <p:spPr/>
        <p:txBody>
          <a:bodyPr/>
          <a:lstStyle/>
          <a:p>
            <a:fld id="{2E3A777C-9DEF-4C35-A44C-8CA10D3035A1}" type="slidenum">
              <a:rPr lang="en-US"/>
              <a:t>8</a:t>
            </a:fld>
            <a:endParaRPr lang="en-US"/>
          </a:p>
        </p:txBody>
      </p:sp>
    </p:spTree>
    <p:extLst>
      <p:ext uri="{BB962C8B-B14F-4D97-AF65-F5344CB8AC3E}">
        <p14:creationId xmlns:p14="http://schemas.microsoft.com/office/powerpoint/2010/main" val="2098855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07AF9-910C-6ED1-D598-826014287C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F3F66B-2196-0C62-8E42-3A2119FD70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0B466C-3B48-BE3B-224A-E17A62DF3D66}"/>
              </a:ext>
            </a:extLst>
          </p:cNvPr>
          <p:cNvSpPr>
            <a:spLocks noGrp="1"/>
          </p:cNvSpPr>
          <p:nvPr>
            <p:ph type="body" idx="1"/>
          </p:nvPr>
        </p:nvSpPr>
        <p:spPr/>
        <p:txBody>
          <a:bodyPr/>
          <a:lstStyle/>
          <a:p>
            <a:r>
              <a:rPr lang="en-US" strike="noStrike" baseline="0" dirty="0"/>
              <a:t>Things are strong financially. </a:t>
            </a:r>
            <a:endParaRPr lang="en-US" dirty="0">
              <a:ea typeface="Calibri"/>
              <a:cs typeface="Calibri" panose="020F0502020204030204"/>
            </a:endParaRPr>
          </a:p>
        </p:txBody>
      </p:sp>
      <p:sp>
        <p:nvSpPr>
          <p:cNvPr id="4" name="Slide Number Placeholder 3">
            <a:extLst>
              <a:ext uri="{FF2B5EF4-FFF2-40B4-BE49-F238E27FC236}">
                <a16:creationId xmlns:a16="http://schemas.microsoft.com/office/drawing/2014/main" id="{F8AD2351-416E-4AF0-9661-F0684B0062EC}"/>
              </a:ext>
            </a:extLst>
          </p:cNvPr>
          <p:cNvSpPr>
            <a:spLocks noGrp="1"/>
          </p:cNvSpPr>
          <p:nvPr>
            <p:ph type="sldNum" sz="quarter" idx="5"/>
          </p:nvPr>
        </p:nvSpPr>
        <p:spPr/>
        <p:txBody>
          <a:bodyPr/>
          <a:lstStyle/>
          <a:p>
            <a:fld id="{2E3A777C-9DEF-4C35-A44C-8CA10D3035A1}" type="slidenum">
              <a:rPr lang="en-US"/>
              <a:t>9</a:t>
            </a:fld>
            <a:endParaRPr lang="en-US"/>
          </a:p>
        </p:txBody>
      </p:sp>
    </p:spTree>
    <p:extLst>
      <p:ext uri="{BB962C8B-B14F-4D97-AF65-F5344CB8AC3E}">
        <p14:creationId xmlns:p14="http://schemas.microsoft.com/office/powerpoint/2010/main" val="35082512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A)">
    <p:spTree>
      <p:nvGrpSpPr>
        <p:cNvPr id="1" name=""/>
        <p:cNvGrpSpPr/>
        <p:nvPr/>
      </p:nvGrpSpPr>
      <p:grpSpPr>
        <a:xfrm>
          <a:off x="0" y="0"/>
          <a:ext cx="0" cy="0"/>
          <a:chOff x="0" y="0"/>
          <a:chExt cx="0" cy="0"/>
        </a:xfrm>
      </p:grpSpPr>
      <p:pic>
        <p:nvPicPr>
          <p:cNvPr id="11" name="Picture 10" descr="A collage of a couple of children&#10;&#10;Description automatically generated">
            <a:extLst>
              <a:ext uri="{FF2B5EF4-FFF2-40B4-BE49-F238E27FC236}">
                <a16:creationId xmlns:a16="http://schemas.microsoft.com/office/drawing/2014/main" id="{F92A5105-A343-7837-CB8B-0892ACF6E99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D08E2A-E17A-B42E-F8D0-46AE3FCED428}"/>
              </a:ext>
            </a:extLst>
          </p:cNvPr>
          <p:cNvSpPr>
            <a:spLocks noGrp="1"/>
          </p:cNvSpPr>
          <p:nvPr>
            <p:ph type="ctrTitle"/>
          </p:nvPr>
        </p:nvSpPr>
        <p:spPr>
          <a:xfrm>
            <a:off x="5733288" y="1234439"/>
            <a:ext cx="6172200" cy="2284667"/>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47F5AB9B-C067-64EC-4899-706FD2B6C4A6}"/>
              </a:ext>
            </a:extLst>
          </p:cNvPr>
          <p:cNvSpPr>
            <a:spLocks noGrp="1"/>
          </p:cNvSpPr>
          <p:nvPr>
            <p:ph type="subTitle" idx="1"/>
          </p:nvPr>
        </p:nvSpPr>
        <p:spPr>
          <a:xfrm>
            <a:off x="5733288" y="4378610"/>
            <a:ext cx="6172200" cy="915765"/>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13D0AF-3BBF-E49D-C648-20D3B4D3D91C}"/>
              </a:ext>
            </a:extLst>
          </p:cNvPr>
          <p:cNvSpPr>
            <a:spLocks noGrp="1"/>
          </p:cNvSpPr>
          <p:nvPr>
            <p:ph type="dt" sz="half" idx="10"/>
          </p:nvPr>
        </p:nvSpPr>
        <p:spPr/>
        <p:txBody>
          <a:bodyPr/>
          <a:lstStyle>
            <a:lvl1pPr>
              <a:defRPr>
                <a:solidFill>
                  <a:schemeClr val="bg1"/>
                </a:solidFill>
              </a:defRPr>
            </a:lvl1pPr>
          </a:lstStyle>
          <a:p>
            <a:fld id="{FF6B3C94-5B16-D345-8B85-1B56633E4E95}" type="datetimeFigureOut">
              <a:rPr lang="en-US" smtClean="0"/>
              <a:pPr/>
              <a:t>10/8/2024</a:t>
            </a:fld>
            <a:endParaRPr lang="en-US"/>
          </a:p>
        </p:txBody>
      </p:sp>
      <p:sp>
        <p:nvSpPr>
          <p:cNvPr id="5" name="Footer Placeholder 4">
            <a:extLst>
              <a:ext uri="{FF2B5EF4-FFF2-40B4-BE49-F238E27FC236}">
                <a16:creationId xmlns:a16="http://schemas.microsoft.com/office/drawing/2014/main" id="{CE93AA36-6AA1-AC37-27E2-07A8D818308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D9367814-3A03-F5F5-3F35-560F9F240439}"/>
              </a:ext>
            </a:extLst>
          </p:cNvPr>
          <p:cNvSpPr>
            <a:spLocks noGrp="1"/>
          </p:cNvSpPr>
          <p:nvPr>
            <p:ph type="sldNum" sz="quarter" idx="12"/>
          </p:nvPr>
        </p:nvSpPr>
        <p:spPr/>
        <p:txBody>
          <a:bodyPr/>
          <a:lstStyle>
            <a:lvl1pPr>
              <a:defRPr>
                <a:solidFill>
                  <a:schemeClr val="bg1"/>
                </a:solidFill>
              </a:defRPr>
            </a:lvl1pPr>
          </a:lstStyle>
          <a:p>
            <a:fld id="{53FC3D55-7BC1-704D-BDCA-A8C36EF8A674}" type="slidenum">
              <a:rPr lang="en-US" smtClean="0"/>
              <a:pPr/>
              <a:t>‹#›</a:t>
            </a:fld>
            <a:endParaRPr lang="en-US"/>
          </a:p>
        </p:txBody>
      </p:sp>
    </p:spTree>
    <p:extLst>
      <p:ext uri="{BB962C8B-B14F-4D97-AF65-F5344CB8AC3E}">
        <p14:creationId xmlns:p14="http://schemas.microsoft.com/office/powerpoint/2010/main" val="417969260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DB03D-047F-AB93-C115-2FC517EDB6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BEDE5E-F3C5-3CF7-A56F-5BE9325F3D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0B44D-63FE-851D-A1EF-E831DA786D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526135-C2AD-9D0F-5F07-D6E244432ACD}"/>
              </a:ext>
            </a:extLst>
          </p:cNvPr>
          <p:cNvSpPr>
            <a:spLocks noGrp="1"/>
          </p:cNvSpPr>
          <p:nvPr>
            <p:ph type="dt" sz="half" idx="10"/>
          </p:nvPr>
        </p:nvSpPr>
        <p:spPr/>
        <p:txBody>
          <a:bodyPr/>
          <a:lstStyle/>
          <a:p>
            <a:fld id="{FF6B3C94-5B16-D345-8B85-1B56633E4E95}" type="datetimeFigureOut">
              <a:rPr lang="en-US" smtClean="0"/>
              <a:t>10/8/2024</a:t>
            </a:fld>
            <a:endParaRPr lang="en-US"/>
          </a:p>
        </p:txBody>
      </p:sp>
      <p:sp>
        <p:nvSpPr>
          <p:cNvPr id="6" name="Footer Placeholder 5">
            <a:extLst>
              <a:ext uri="{FF2B5EF4-FFF2-40B4-BE49-F238E27FC236}">
                <a16:creationId xmlns:a16="http://schemas.microsoft.com/office/drawing/2014/main" id="{3A25FDD2-DD73-A7B3-8A4B-B950B1B7AC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F25F98-EFF0-6151-5A5F-62C7E1D253D5}"/>
              </a:ext>
            </a:extLst>
          </p:cNvPr>
          <p:cNvSpPr>
            <a:spLocks noGrp="1"/>
          </p:cNvSpPr>
          <p:nvPr>
            <p:ph type="sldNum" sz="quarter" idx="12"/>
          </p:nvPr>
        </p:nvSpPr>
        <p:spPr/>
        <p:txBody>
          <a:bodyPr/>
          <a:lstStyle/>
          <a:p>
            <a:fld id="{53FC3D55-7BC1-704D-BDCA-A8C36EF8A674}" type="slidenum">
              <a:rPr lang="en-US" smtClean="0"/>
              <a:t>‹#›</a:t>
            </a:fld>
            <a:endParaRPr lang="en-US"/>
          </a:p>
        </p:txBody>
      </p:sp>
    </p:spTree>
    <p:extLst>
      <p:ext uri="{BB962C8B-B14F-4D97-AF65-F5344CB8AC3E}">
        <p14:creationId xmlns:p14="http://schemas.microsoft.com/office/powerpoint/2010/main" val="143242172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B8A93-BCB7-3FE6-B5D4-23F08CCCA3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791C50-3AB9-7CD8-20DE-6A25105217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ED6466-BFA2-2064-0211-C6F62D0EF4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10B46E-FB48-0083-9C5A-CD8E99E83907}"/>
              </a:ext>
            </a:extLst>
          </p:cNvPr>
          <p:cNvSpPr>
            <a:spLocks noGrp="1"/>
          </p:cNvSpPr>
          <p:nvPr>
            <p:ph type="dt" sz="half" idx="10"/>
          </p:nvPr>
        </p:nvSpPr>
        <p:spPr/>
        <p:txBody>
          <a:bodyPr/>
          <a:lstStyle/>
          <a:p>
            <a:fld id="{FF6B3C94-5B16-D345-8B85-1B56633E4E95}" type="datetimeFigureOut">
              <a:rPr lang="en-US" smtClean="0"/>
              <a:t>10/8/2024</a:t>
            </a:fld>
            <a:endParaRPr lang="en-US"/>
          </a:p>
        </p:txBody>
      </p:sp>
      <p:sp>
        <p:nvSpPr>
          <p:cNvPr id="6" name="Footer Placeholder 5">
            <a:extLst>
              <a:ext uri="{FF2B5EF4-FFF2-40B4-BE49-F238E27FC236}">
                <a16:creationId xmlns:a16="http://schemas.microsoft.com/office/drawing/2014/main" id="{4AB181C3-0870-A3AE-C817-E2F3DA1D5F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32E35A-036C-964E-EF73-31C6420FCF48}"/>
              </a:ext>
            </a:extLst>
          </p:cNvPr>
          <p:cNvSpPr>
            <a:spLocks noGrp="1"/>
          </p:cNvSpPr>
          <p:nvPr>
            <p:ph type="sldNum" sz="quarter" idx="12"/>
          </p:nvPr>
        </p:nvSpPr>
        <p:spPr/>
        <p:txBody>
          <a:bodyPr/>
          <a:lstStyle/>
          <a:p>
            <a:fld id="{53FC3D55-7BC1-704D-BDCA-A8C36EF8A674}" type="slidenum">
              <a:rPr lang="en-US" smtClean="0"/>
              <a:t>‹#›</a:t>
            </a:fld>
            <a:endParaRPr lang="en-US"/>
          </a:p>
        </p:txBody>
      </p:sp>
    </p:spTree>
    <p:extLst>
      <p:ext uri="{BB962C8B-B14F-4D97-AF65-F5344CB8AC3E}">
        <p14:creationId xmlns:p14="http://schemas.microsoft.com/office/powerpoint/2010/main" val="83677446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E4188-BD79-9544-6654-97E4A17D19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557895-8329-AE9E-6EB5-FC8F3843CF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38D99B-F025-14FF-B042-222F6B27DF77}"/>
              </a:ext>
            </a:extLst>
          </p:cNvPr>
          <p:cNvSpPr>
            <a:spLocks noGrp="1"/>
          </p:cNvSpPr>
          <p:nvPr>
            <p:ph type="dt" sz="half" idx="10"/>
          </p:nvPr>
        </p:nvSpPr>
        <p:spPr/>
        <p:txBody>
          <a:bodyPr/>
          <a:lstStyle/>
          <a:p>
            <a:fld id="{FF6B3C94-5B16-D345-8B85-1B56633E4E95}" type="datetimeFigureOut">
              <a:rPr lang="en-US" smtClean="0"/>
              <a:t>10/8/2024</a:t>
            </a:fld>
            <a:endParaRPr lang="en-US"/>
          </a:p>
        </p:txBody>
      </p:sp>
      <p:sp>
        <p:nvSpPr>
          <p:cNvPr id="5" name="Footer Placeholder 4">
            <a:extLst>
              <a:ext uri="{FF2B5EF4-FFF2-40B4-BE49-F238E27FC236}">
                <a16:creationId xmlns:a16="http://schemas.microsoft.com/office/drawing/2014/main" id="{45851B8F-EDD6-8FC7-D873-8FC50AA508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3126D-DB95-329C-0568-3615CB392937}"/>
              </a:ext>
            </a:extLst>
          </p:cNvPr>
          <p:cNvSpPr>
            <a:spLocks noGrp="1"/>
          </p:cNvSpPr>
          <p:nvPr>
            <p:ph type="sldNum" sz="quarter" idx="12"/>
          </p:nvPr>
        </p:nvSpPr>
        <p:spPr/>
        <p:txBody>
          <a:bodyPr/>
          <a:lstStyle/>
          <a:p>
            <a:fld id="{53FC3D55-7BC1-704D-BDCA-A8C36EF8A674}" type="slidenum">
              <a:rPr lang="en-US" smtClean="0"/>
              <a:t>‹#›</a:t>
            </a:fld>
            <a:endParaRPr lang="en-US"/>
          </a:p>
        </p:txBody>
      </p:sp>
    </p:spTree>
    <p:extLst>
      <p:ext uri="{BB962C8B-B14F-4D97-AF65-F5344CB8AC3E}">
        <p14:creationId xmlns:p14="http://schemas.microsoft.com/office/powerpoint/2010/main" val="2353209606"/>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A7AA6E-C94C-1C98-FDB3-39C289F994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840BCC-84EC-6137-3149-C93DD2F8DD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A7B64F-5808-D1D3-56BD-BA46743C3645}"/>
              </a:ext>
            </a:extLst>
          </p:cNvPr>
          <p:cNvSpPr>
            <a:spLocks noGrp="1"/>
          </p:cNvSpPr>
          <p:nvPr>
            <p:ph type="dt" sz="half" idx="10"/>
          </p:nvPr>
        </p:nvSpPr>
        <p:spPr/>
        <p:txBody>
          <a:bodyPr/>
          <a:lstStyle/>
          <a:p>
            <a:fld id="{FF6B3C94-5B16-D345-8B85-1B56633E4E95}" type="datetimeFigureOut">
              <a:rPr lang="en-US" smtClean="0"/>
              <a:t>10/8/2024</a:t>
            </a:fld>
            <a:endParaRPr lang="en-US"/>
          </a:p>
        </p:txBody>
      </p:sp>
      <p:sp>
        <p:nvSpPr>
          <p:cNvPr id="5" name="Footer Placeholder 4">
            <a:extLst>
              <a:ext uri="{FF2B5EF4-FFF2-40B4-BE49-F238E27FC236}">
                <a16:creationId xmlns:a16="http://schemas.microsoft.com/office/drawing/2014/main" id="{2FA1781B-102D-7CE8-A0C9-D7EA09BACB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0056B4-8180-96B1-77C4-5E5EA4A75AEF}"/>
              </a:ext>
            </a:extLst>
          </p:cNvPr>
          <p:cNvSpPr>
            <a:spLocks noGrp="1"/>
          </p:cNvSpPr>
          <p:nvPr>
            <p:ph type="sldNum" sz="quarter" idx="12"/>
          </p:nvPr>
        </p:nvSpPr>
        <p:spPr/>
        <p:txBody>
          <a:bodyPr/>
          <a:lstStyle/>
          <a:p>
            <a:fld id="{53FC3D55-7BC1-704D-BDCA-A8C36EF8A674}" type="slidenum">
              <a:rPr lang="en-US" smtClean="0"/>
              <a:t>‹#›</a:t>
            </a:fld>
            <a:endParaRPr lang="en-US"/>
          </a:p>
        </p:txBody>
      </p:sp>
    </p:spTree>
    <p:extLst>
      <p:ext uri="{BB962C8B-B14F-4D97-AF65-F5344CB8AC3E}">
        <p14:creationId xmlns:p14="http://schemas.microsoft.com/office/powerpoint/2010/main" val="1926311560"/>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B)">
    <p:spTree>
      <p:nvGrpSpPr>
        <p:cNvPr id="1" name=""/>
        <p:cNvGrpSpPr/>
        <p:nvPr/>
      </p:nvGrpSpPr>
      <p:grpSpPr>
        <a:xfrm>
          <a:off x="0" y="0"/>
          <a:ext cx="0" cy="0"/>
          <a:chOff x="0" y="0"/>
          <a:chExt cx="0" cy="0"/>
        </a:xfrm>
      </p:grpSpPr>
      <p:pic>
        <p:nvPicPr>
          <p:cNvPr id="11" name="Picture 10" descr="A group of children and a person&#10;&#10;Description automatically generated">
            <a:extLst>
              <a:ext uri="{FF2B5EF4-FFF2-40B4-BE49-F238E27FC236}">
                <a16:creationId xmlns:a16="http://schemas.microsoft.com/office/drawing/2014/main" id="{398668A2-B6D2-8873-16D2-8CC1120B710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D08E2A-E17A-B42E-F8D0-46AE3FCED428}"/>
              </a:ext>
            </a:extLst>
          </p:cNvPr>
          <p:cNvSpPr>
            <a:spLocks noGrp="1"/>
          </p:cNvSpPr>
          <p:nvPr>
            <p:ph type="ctrTitle"/>
          </p:nvPr>
        </p:nvSpPr>
        <p:spPr>
          <a:xfrm>
            <a:off x="5733288" y="1234439"/>
            <a:ext cx="6172200" cy="2284667"/>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47F5AB9B-C067-64EC-4899-706FD2B6C4A6}"/>
              </a:ext>
            </a:extLst>
          </p:cNvPr>
          <p:cNvSpPr>
            <a:spLocks noGrp="1"/>
          </p:cNvSpPr>
          <p:nvPr>
            <p:ph type="subTitle" idx="1"/>
          </p:nvPr>
        </p:nvSpPr>
        <p:spPr>
          <a:xfrm>
            <a:off x="5733288" y="4378610"/>
            <a:ext cx="6172200" cy="915765"/>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13D0AF-3BBF-E49D-C648-20D3B4D3D91C}"/>
              </a:ext>
            </a:extLst>
          </p:cNvPr>
          <p:cNvSpPr>
            <a:spLocks noGrp="1"/>
          </p:cNvSpPr>
          <p:nvPr>
            <p:ph type="dt" sz="half" idx="10"/>
          </p:nvPr>
        </p:nvSpPr>
        <p:spPr/>
        <p:txBody>
          <a:bodyPr/>
          <a:lstStyle>
            <a:lvl1pPr>
              <a:defRPr>
                <a:solidFill>
                  <a:schemeClr val="bg1"/>
                </a:solidFill>
              </a:defRPr>
            </a:lvl1pPr>
          </a:lstStyle>
          <a:p>
            <a:fld id="{FF6B3C94-5B16-D345-8B85-1B56633E4E95}" type="datetimeFigureOut">
              <a:rPr lang="en-US" smtClean="0"/>
              <a:pPr/>
              <a:t>10/8/2024</a:t>
            </a:fld>
            <a:endParaRPr lang="en-US"/>
          </a:p>
        </p:txBody>
      </p:sp>
      <p:sp>
        <p:nvSpPr>
          <p:cNvPr id="5" name="Footer Placeholder 4">
            <a:extLst>
              <a:ext uri="{FF2B5EF4-FFF2-40B4-BE49-F238E27FC236}">
                <a16:creationId xmlns:a16="http://schemas.microsoft.com/office/drawing/2014/main" id="{CE93AA36-6AA1-AC37-27E2-07A8D818308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D9367814-3A03-F5F5-3F35-560F9F240439}"/>
              </a:ext>
            </a:extLst>
          </p:cNvPr>
          <p:cNvSpPr>
            <a:spLocks noGrp="1"/>
          </p:cNvSpPr>
          <p:nvPr>
            <p:ph type="sldNum" sz="quarter" idx="12"/>
          </p:nvPr>
        </p:nvSpPr>
        <p:spPr/>
        <p:txBody>
          <a:bodyPr/>
          <a:lstStyle>
            <a:lvl1pPr>
              <a:defRPr>
                <a:solidFill>
                  <a:schemeClr val="bg1"/>
                </a:solidFill>
              </a:defRPr>
            </a:lvl1pPr>
          </a:lstStyle>
          <a:p>
            <a:fld id="{53FC3D55-7BC1-704D-BDCA-A8C36EF8A674}" type="slidenum">
              <a:rPr lang="en-US" smtClean="0"/>
              <a:pPr/>
              <a:t>‹#›</a:t>
            </a:fld>
            <a:endParaRPr lang="en-US"/>
          </a:p>
        </p:txBody>
      </p:sp>
    </p:spTree>
    <p:extLst>
      <p:ext uri="{BB962C8B-B14F-4D97-AF65-F5344CB8AC3E}">
        <p14:creationId xmlns:p14="http://schemas.microsoft.com/office/powerpoint/2010/main" val="282352964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C)">
    <p:spTree>
      <p:nvGrpSpPr>
        <p:cNvPr id="1" name=""/>
        <p:cNvGrpSpPr/>
        <p:nvPr/>
      </p:nvGrpSpPr>
      <p:grpSpPr>
        <a:xfrm>
          <a:off x="0" y="0"/>
          <a:ext cx="0" cy="0"/>
          <a:chOff x="0" y="0"/>
          <a:chExt cx="0" cy="0"/>
        </a:xfrm>
      </p:grpSpPr>
      <p:pic>
        <p:nvPicPr>
          <p:cNvPr id="8" name="Picture 7" descr="A group of children sitting in a library&#10;&#10;Description automatically generated">
            <a:extLst>
              <a:ext uri="{FF2B5EF4-FFF2-40B4-BE49-F238E27FC236}">
                <a16:creationId xmlns:a16="http://schemas.microsoft.com/office/drawing/2014/main" id="{01B398BB-E026-FBDA-8B9E-D76221D0C0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D08E2A-E17A-B42E-F8D0-46AE3FCED428}"/>
              </a:ext>
            </a:extLst>
          </p:cNvPr>
          <p:cNvSpPr>
            <a:spLocks noGrp="1"/>
          </p:cNvSpPr>
          <p:nvPr>
            <p:ph type="ctrTitle"/>
          </p:nvPr>
        </p:nvSpPr>
        <p:spPr>
          <a:xfrm>
            <a:off x="5733288" y="1234439"/>
            <a:ext cx="6172200" cy="2284667"/>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47F5AB9B-C067-64EC-4899-706FD2B6C4A6}"/>
              </a:ext>
            </a:extLst>
          </p:cNvPr>
          <p:cNvSpPr>
            <a:spLocks noGrp="1"/>
          </p:cNvSpPr>
          <p:nvPr>
            <p:ph type="subTitle" idx="1"/>
          </p:nvPr>
        </p:nvSpPr>
        <p:spPr>
          <a:xfrm>
            <a:off x="5733288" y="4378610"/>
            <a:ext cx="6172200" cy="915765"/>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13D0AF-3BBF-E49D-C648-20D3B4D3D91C}"/>
              </a:ext>
            </a:extLst>
          </p:cNvPr>
          <p:cNvSpPr>
            <a:spLocks noGrp="1"/>
          </p:cNvSpPr>
          <p:nvPr>
            <p:ph type="dt" sz="half" idx="10"/>
          </p:nvPr>
        </p:nvSpPr>
        <p:spPr/>
        <p:txBody>
          <a:bodyPr/>
          <a:lstStyle>
            <a:lvl1pPr>
              <a:defRPr>
                <a:solidFill>
                  <a:schemeClr val="bg1"/>
                </a:solidFill>
              </a:defRPr>
            </a:lvl1pPr>
          </a:lstStyle>
          <a:p>
            <a:fld id="{FF6B3C94-5B16-D345-8B85-1B56633E4E95}" type="datetimeFigureOut">
              <a:rPr lang="en-US" smtClean="0"/>
              <a:pPr/>
              <a:t>10/8/2024</a:t>
            </a:fld>
            <a:endParaRPr lang="en-US"/>
          </a:p>
        </p:txBody>
      </p:sp>
      <p:sp>
        <p:nvSpPr>
          <p:cNvPr id="5" name="Footer Placeholder 4">
            <a:extLst>
              <a:ext uri="{FF2B5EF4-FFF2-40B4-BE49-F238E27FC236}">
                <a16:creationId xmlns:a16="http://schemas.microsoft.com/office/drawing/2014/main" id="{CE93AA36-6AA1-AC37-27E2-07A8D818308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D9367814-3A03-F5F5-3F35-560F9F240439}"/>
              </a:ext>
            </a:extLst>
          </p:cNvPr>
          <p:cNvSpPr>
            <a:spLocks noGrp="1"/>
          </p:cNvSpPr>
          <p:nvPr>
            <p:ph type="sldNum" sz="quarter" idx="12"/>
          </p:nvPr>
        </p:nvSpPr>
        <p:spPr/>
        <p:txBody>
          <a:bodyPr/>
          <a:lstStyle>
            <a:lvl1pPr>
              <a:defRPr>
                <a:solidFill>
                  <a:schemeClr val="bg1"/>
                </a:solidFill>
              </a:defRPr>
            </a:lvl1pPr>
          </a:lstStyle>
          <a:p>
            <a:fld id="{53FC3D55-7BC1-704D-BDCA-A8C36EF8A674}" type="slidenum">
              <a:rPr lang="en-US" smtClean="0"/>
              <a:pPr/>
              <a:t>‹#›</a:t>
            </a:fld>
            <a:endParaRPr lang="en-US"/>
          </a:p>
        </p:txBody>
      </p:sp>
    </p:spTree>
    <p:extLst>
      <p:ext uri="{BB962C8B-B14F-4D97-AF65-F5344CB8AC3E}">
        <p14:creationId xmlns:p14="http://schemas.microsoft.com/office/powerpoint/2010/main" val="207640134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3231E-C2E5-4C53-451C-9F163D0EC0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1A1246-F2A2-3FB5-4161-F66F2E1558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4FD69D-8F44-5845-C22C-178E09D3EF0C}"/>
              </a:ext>
            </a:extLst>
          </p:cNvPr>
          <p:cNvSpPr>
            <a:spLocks noGrp="1"/>
          </p:cNvSpPr>
          <p:nvPr>
            <p:ph type="dt" sz="half" idx="10"/>
          </p:nvPr>
        </p:nvSpPr>
        <p:spPr/>
        <p:txBody>
          <a:bodyPr/>
          <a:lstStyle/>
          <a:p>
            <a:fld id="{FF6B3C94-5B16-D345-8B85-1B56633E4E95}" type="datetimeFigureOut">
              <a:rPr lang="en-US" smtClean="0"/>
              <a:t>10/8/2024</a:t>
            </a:fld>
            <a:endParaRPr lang="en-US"/>
          </a:p>
        </p:txBody>
      </p:sp>
      <p:sp>
        <p:nvSpPr>
          <p:cNvPr id="5" name="Footer Placeholder 4">
            <a:extLst>
              <a:ext uri="{FF2B5EF4-FFF2-40B4-BE49-F238E27FC236}">
                <a16:creationId xmlns:a16="http://schemas.microsoft.com/office/drawing/2014/main" id="{24FD0CB9-6AC6-4900-C8F5-8E1FACC99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3D1C01-B24A-B8FC-A2B3-C0EB6C838500}"/>
              </a:ext>
            </a:extLst>
          </p:cNvPr>
          <p:cNvSpPr>
            <a:spLocks noGrp="1"/>
          </p:cNvSpPr>
          <p:nvPr>
            <p:ph type="sldNum" sz="quarter" idx="12"/>
          </p:nvPr>
        </p:nvSpPr>
        <p:spPr/>
        <p:txBody>
          <a:bodyPr/>
          <a:lstStyle/>
          <a:p>
            <a:fld id="{53FC3D55-7BC1-704D-BDCA-A8C36EF8A674}" type="slidenum">
              <a:rPr lang="en-US" smtClean="0"/>
              <a:t>‹#›</a:t>
            </a:fld>
            <a:endParaRPr lang="en-US"/>
          </a:p>
        </p:txBody>
      </p:sp>
    </p:spTree>
    <p:extLst>
      <p:ext uri="{BB962C8B-B14F-4D97-AF65-F5344CB8AC3E}">
        <p14:creationId xmlns:p14="http://schemas.microsoft.com/office/powerpoint/2010/main" val="2005323392"/>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973C3-B059-6C04-C8F8-262E367294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9A2539-5479-1FAC-361D-99A1FE44CF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1A856A-EBD3-EB6B-25B1-89AC6E231113}"/>
              </a:ext>
            </a:extLst>
          </p:cNvPr>
          <p:cNvSpPr>
            <a:spLocks noGrp="1"/>
          </p:cNvSpPr>
          <p:nvPr>
            <p:ph type="dt" sz="half" idx="10"/>
          </p:nvPr>
        </p:nvSpPr>
        <p:spPr/>
        <p:txBody>
          <a:bodyPr/>
          <a:lstStyle/>
          <a:p>
            <a:fld id="{FF6B3C94-5B16-D345-8B85-1B56633E4E95}" type="datetimeFigureOut">
              <a:rPr lang="en-US" smtClean="0"/>
              <a:t>10/8/2024</a:t>
            </a:fld>
            <a:endParaRPr lang="en-US"/>
          </a:p>
        </p:txBody>
      </p:sp>
      <p:sp>
        <p:nvSpPr>
          <p:cNvPr id="5" name="Footer Placeholder 4">
            <a:extLst>
              <a:ext uri="{FF2B5EF4-FFF2-40B4-BE49-F238E27FC236}">
                <a16:creationId xmlns:a16="http://schemas.microsoft.com/office/drawing/2014/main" id="{251007BD-5258-D8C2-E974-6A565A661B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69749F-0522-5C18-25B2-4295141EB148}"/>
              </a:ext>
            </a:extLst>
          </p:cNvPr>
          <p:cNvSpPr>
            <a:spLocks noGrp="1"/>
          </p:cNvSpPr>
          <p:nvPr>
            <p:ph type="sldNum" sz="quarter" idx="12"/>
          </p:nvPr>
        </p:nvSpPr>
        <p:spPr/>
        <p:txBody>
          <a:bodyPr/>
          <a:lstStyle/>
          <a:p>
            <a:fld id="{53FC3D55-7BC1-704D-BDCA-A8C36EF8A674}" type="slidenum">
              <a:rPr lang="en-US" smtClean="0"/>
              <a:t>‹#›</a:t>
            </a:fld>
            <a:endParaRPr lang="en-US"/>
          </a:p>
        </p:txBody>
      </p:sp>
    </p:spTree>
    <p:extLst>
      <p:ext uri="{BB962C8B-B14F-4D97-AF65-F5344CB8AC3E}">
        <p14:creationId xmlns:p14="http://schemas.microsoft.com/office/powerpoint/2010/main" val="83022386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243D9-DDEA-5BCA-24D2-279139E242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79613E-A26E-51C6-98D8-9A0761687D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965293-8875-54F9-933C-6E81F460E8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0B4A22-ADB2-B8E5-DF29-236B933CFDB6}"/>
              </a:ext>
            </a:extLst>
          </p:cNvPr>
          <p:cNvSpPr>
            <a:spLocks noGrp="1"/>
          </p:cNvSpPr>
          <p:nvPr>
            <p:ph type="dt" sz="half" idx="10"/>
          </p:nvPr>
        </p:nvSpPr>
        <p:spPr/>
        <p:txBody>
          <a:bodyPr/>
          <a:lstStyle/>
          <a:p>
            <a:fld id="{FF6B3C94-5B16-D345-8B85-1B56633E4E95}" type="datetimeFigureOut">
              <a:rPr lang="en-US" smtClean="0"/>
              <a:t>10/8/2024</a:t>
            </a:fld>
            <a:endParaRPr lang="en-US"/>
          </a:p>
        </p:txBody>
      </p:sp>
      <p:sp>
        <p:nvSpPr>
          <p:cNvPr id="6" name="Footer Placeholder 5">
            <a:extLst>
              <a:ext uri="{FF2B5EF4-FFF2-40B4-BE49-F238E27FC236}">
                <a16:creationId xmlns:a16="http://schemas.microsoft.com/office/drawing/2014/main" id="{CB4D02D9-0A02-2997-542A-DC4B411021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A4CEBA-1789-ED18-0009-7BAB1854FA57}"/>
              </a:ext>
            </a:extLst>
          </p:cNvPr>
          <p:cNvSpPr>
            <a:spLocks noGrp="1"/>
          </p:cNvSpPr>
          <p:nvPr>
            <p:ph type="sldNum" sz="quarter" idx="12"/>
          </p:nvPr>
        </p:nvSpPr>
        <p:spPr/>
        <p:txBody>
          <a:bodyPr/>
          <a:lstStyle/>
          <a:p>
            <a:fld id="{53FC3D55-7BC1-704D-BDCA-A8C36EF8A674}" type="slidenum">
              <a:rPr lang="en-US" smtClean="0"/>
              <a:t>‹#›</a:t>
            </a:fld>
            <a:endParaRPr lang="en-US"/>
          </a:p>
        </p:txBody>
      </p:sp>
    </p:spTree>
    <p:extLst>
      <p:ext uri="{BB962C8B-B14F-4D97-AF65-F5344CB8AC3E}">
        <p14:creationId xmlns:p14="http://schemas.microsoft.com/office/powerpoint/2010/main" val="524851016"/>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71FE4-1223-09D0-0710-219EF75AD0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FD17E4-B0CA-CF09-6343-6F1472D2D1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5001A6-3AED-039A-0C05-9C112D14A5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842D90-400D-EED7-BE82-DDF2C89F37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0485E5-2228-C049-92D2-9B17DCB88F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100C51-AA17-CA51-01A9-115D57D9C0FD}"/>
              </a:ext>
            </a:extLst>
          </p:cNvPr>
          <p:cNvSpPr>
            <a:spLocks noGrp="1"/>
          </p:cNvSpPr>
          <p:nvPr>
            <p:ph type="dt" sz="half" idx="10"/>
          </p:nvPr>
        </p:nvSpPr>
        <p:spPr/>
        <p:txBody>
          <a:bodyPr/>
          <a:lstStyle/>
          <a:p>
            <a:fld id="{FF6B3C94-5B16-D345-8B85-1B56633E4E95}" type="datetimeFigureOut">
              <a:rPr lang="en-US" smtClean="0"/>
              <a:t>10/8/2024</a:t>
            </a:fld>
            <a:endParaRPr lang="en-US"/>
          </a:p>
        </p:txBody>
      </p:sp>
      <p:sp>
        <p:nvSpPr>
          <p:cNvPr id="8" name="Footer Placeholder 7">
            <a:extLst>
              <a:ext uri="{FF2B5EF4-FFF2-40B4-BE49-F238E27FC236}">
                <a16:creationId xmlns:a16="http://schemas.microsoft.com/office/drawing/2014/main" id="{075697B6-EC4C-51F7-3CD2-05BB780A7F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DE999C-D0B0-1EDD-1997-F489EB63C9FA}"/>
              </a:ext>
            </a:extLst>
          </p:cNvPr>
          <p:cNvSpPr>
            <a:spLocks noGrp="1"/>
          </p:cNvSpPr>
          <p:nvPr>
            <p:ph type="sldNum" sz="quarter" idx="12"/>
          </p:nvPr>
        </p:nvSpPr>
        <p:spPr/>
        <p:txBody>
          <a:bodyPr/>
          <a:lstStyle/>
          <a:p>
            <a:fld id="{53FC3D55-7BC1-704D-BDCA-A8C36EF8A674}" type="slidenum">
              <a:rPr lang="en-US" smtClean="0"/>
              <a:t>‹#›</a:t>
            </a:fld>
            <a:endParaRPr lang="en-US"/>
          </a:p>
        </p:txBody>
      </p:sp>
    </p:spTree>
    <p:extLst>
      <p:ext uri="{BB962C8B-B14F-4D97-AF65-F5344CB8AC3E}">
        <p14:creationId xmlns:p14="http://schemas.microsoft.com/office/powerpoint/2010/main" val="2597648087"/>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DCED9-3F22-851B-1F45-A7648C927E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320BE4-A270-AFAF-D2C4-6C0B1B5AEA40}"/>
              </a:ext>
            </a:extLst>
          </p:cNvPr>
          <p:cNvSpPr>
            <a:spLocks noGrp="1"/>
          </p:cNvSpPr>
          <p:nvPr>
            <p:ph type="dt" sz="half" idx="10"/>
          </p:nvPr>
        </p:nvSpPr>
        <p:spPr/>
        <p:txBody>
          <a:bodyPr/>
          <a:lstStyle/>
          <a:p>
            <a:fld id="{FF6B3C94-5B16-D345-8B85-1B56633E4E95}" type="datetimeFigureOut">
              <a:rPr lang="en-US" smtClean="0"/>
              <a:t>10/8/2024</a:t>
            </a:fld>
            <a:endParaRPr lang="en-US"/>
          </a:p>
        </p:txBody>
      </p:sp>
      <p:sp>
        <p:nvSpPr>
          <p:cNvPr id="4" name="Footer Placeholder 3">
            <a:extLst>
              <a:ext uri="{FF2B5EF4-FFF2-40B4-BE49-F238E27FC236}">
                <a16:creationId xmlns:a16="http://schemas.microsoft.com/office/drawing/2014/main" id="{792F93C7-399C-5A59-3476-277CDDE5D3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2BA718-14A7-71F2-7CB0-33B523E48D19}"/>
              </a:ext>
            </a:extLst>
          </p:cNvPr>
          <p:cNvSpPr>
            <a:spLocks noGrp="1"/>
          </p:cNvSpPr>
          <p:nvPr>
            <p:ph type="sldNum" sz="quarter" idx="12"/>
          </p:nvPr>
        </p:nvSpPr>
        <p:spPr/>
        <p:txBody>
          <a:bodyPr/>
          <a:lstStyle/>
          <a:p>
            <a:fld id="{53FC3D55-7BC1-704D-BDCA-A8C36EF8A674}" type="slidenum">
              <a:rPr lang="en-US" smtClean="0"/>
              <a:t>‹#›</a:t>
            </a:fld>
            <a:endParaRPr lang="en-US"/>
          </a:p>
        </p:txBody>
      </p:sp>
    </p:spTree>
    <p:extLst>
      <p:ext uri="{BB962C8B-B14F-4D97-AF65-F5344CB8AC3E}">
        <p14:creationId xmlns:p14="http://schemas.microsoft.com/office/powerpoint/2010/main" val="2576578726"/>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1A7288-92F9-9CEF-97A7-C218C2F92CD9}"/>
              </a:ext>
            </a:extLst>
          </p:cNvPr>
          <p:cNvSpPr>
            <a:spLocks noGrp="1"/>
          </p:cNvSpPr>
          <p:nvPr>
            <p:ph type="dt" sz="half" idx="10"/>
          </p:nvPr>
        </p:nvSpPr>
        <p:spPr/>
        <p:txBody>
          <a:bodyPr/>
          <a:lstStyle/>
          <a:p>
            <a:fld id="{FF6B3C94-5B16-D345-8B85-1B56633E4E95}" type="datetimeFigureOut">
              <a:rPr lang="en-US" smtClean="0"/>
              <a:t>10/8/2024</a:t>
            </a:fld>
            <a:endParaRPr lang="en-US"/>
          </a:p>
        </p:txBody>
      </p:sp>
      <p:sp>
        <p:nvSpPr>
          <p:cNvPr id="3" name="Footer Placeholder 2">
            <a:extLst>
              <a:ext uri="{FF2B5EF4-FFF2-40B4-BE49-F238E27FC236}">
                <a16:creationId xmlns:a16="http://schemas.microsoft.com/office/drawing/2014/main" id="{F8E5D11B-8113-670A-FD20-F5FE72DFF1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B22C6B-0FE9-3BC0-89E5-EAE1EBA99B54}"/>
              </a:ext>
            </a:extLst>
          </p:cNvPr>
          <p:cNvSpPr>
            <a:spLocks noGrp="1"/>
          </p:cNvSpPr>
          <p:nvPr>
            <p:ph type="sldNum" sz="quarter" idx="12"/>
          </p:nvPr>
        </p:nvSpPr>
        <p:spPr/>
        <p:txBody>
          <a:bodyPr/>
          <a:lstStyle/>
          <a:p>
            <a:fld id="{53FC3D55-7BC1-704D-BDCA-A8C36EF8A674}" type="slidenum">
              <a:rPr lang="en-US" smtClean="0"/>
              <a:t>‹#›</a:t>
            </a:fld>
            <a:endParaRPr lang="en-US"/>
          </a:p>
        </p:txBody>
      </p:sp>
      <p:pic>
        <p:nvPicPr>
          <p:cNvPr id="6" name="Picture 5" descr="A blue and yellow flag with a circle and a yellow circle&#10;&#10;Description automatically generated">
            <a:extLst>
              <a:ext uri="{FF2B5EF4-FFF2-40B4-BE49-F238E27FC236}">
                <a16:creationId xmlns:a16="http://schemas.microsoft.com/office/drawing/2014/main" id="{5B6E963D-3B16-5B30-5DC9-F5F5E22C36E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3124401"/>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background with blue waves&#10;&#10;Description automatically generated">
            <a:extLst>
              <a:ext uri="{FF2B5EF4-FFF2-40B4-BE49-F238E27FC236}">
                <a16:creationId xmlns:a16="http://schemas.microsoft.com/office/drawing/2014/main" id="{C1A7C852-54DB-2BDA-A381-A97B52E69761}"/>
              </a:ext>
            </a:extLst>
          </p:cNvPr>
          <p:cNvPicPr>
            <a:picLocks noChangeAspect="1"/>
          </p:cNvPicPr>
          <p:nvPr userDrawn="1"/>
        </p:nvPicPr>
        <p:blipFill>
          <a:blip r:embed="rId15"/>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F6B08409-551C-704C-D339-FE9AF13E9C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3E0838-0852-BCBE-7BF6-CFE71FD11B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D7E692-AB5C-4C9C-3654-8CD5B93A0E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6B3C94-5B16-D345-8B85-1B56633E4E95}" type="datetimeFigureOut">
              <a:rPr lang="en-US" smtClean="0"/>
              <a:t>10/8/2024</a:t>
            </a:fld>
            <a:endParaRPr lang="en-US"/>
          </a:p>
        </p:txBody>
      </p:sp>
      <p:sp>
        <p:nvSpPr>
          <p:cNvPr id="5" name="Footer Placeholder 4">
            <a:extLst>
              <a:ext uri="{FF2B5EF4-FFF2-40B4-BE49-F238E27FC236}">
                <a16:creationId xmlns:a16="http://schemas.microsoft.com/office/drawing/2014/main" id="{A08E4CE6-B612-C8A8-9335-828F209AD0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C9185D-1506-67FD-6FAD-52C86201A6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FC3D55-7BC1-704D-BDCA-A8C36EF8A674}" type="slidenum">
              <a:rPr lang="en-US" smtClean="0"/>
              <a:t>‹#›</a:t>
            </a:fld>
            <a:endParaRPr lang="en-US"/>
          </a:p>
        </p:txBody>
      </p:sp>
    </p:spTree>
    <p:extLst>
      <p:ext uri="{BB962C8B-B14F-4D97-AF65-F5344CB8AC3E}">
        <p14:creationId xmlns:p14="http://schemas.microsoft.com/office/powerpoint/2010/main" val="156742662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dt="0"/>
  <p:txStyles>
    <p:titleStyle>
      <a:lvl1pPr algn="l" defTabSz="914400" rtl="0" eaLnBrk="1" latinLnBrk="0" hangingPunct="1">
        <a:lnSpc>
          <a:spcPct val="90000"/>
        </a:lnSpc>
        <a:spcBef>
          <a:spcPct val="0"/>
        </a:spcBef>
        <a:buNone/>
        <a:defRPr sz="4400" b="1" kern="1200">
          <a:solidFill>
            <a:srgbClr val="004A9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F0BB4-97EB-D877-B991-7FD9008D8A9A}"/>
              </a:ext>
            </a:extLst>
          </p:cNvPr>
          <p:cNvSpPr>
            <a:spLocks noGrp="1"/>
          </p:cNvSpPr>
          <p:nvPr>
            <p:ph type="ctrTitle"/>
          </p:nvPr>
        </p:nvSpPr>
        <p:spPr/>
        <p:txBody>
          <a:bodyPr>
            <a:normAutofit/>
          </a:bodyPr>
          <a:lstStyle/>
          <a:p>
            <a:r>
              <a:rPr lang="en-US" dirty="0"/>
              <a:t>Financial Update</a:t>
            </a:r>
          </a:p>
        </p:txBody>
      </p:sp>
      <p:sp>
        <p:nvSpPr>
          <p:cNvPr id="3" name="Subtitle 2">
            <a:extLst>
              <a:ext uri="{FF2B5EF4-FFF2-40B4-BE49-F238E27FC236}">
                <a16:creationId xmlns:a16="http://schemas.microsoft.com/office/drawing/2014/main" id="{425CA193-C70E-01DB-9E52-C48F9D650991}"/>
              </a:ext>
            </a:extLst>
          </p:cNvPr>
          <p:cNvSpPr>
            <a:spLocks noGrp="1"/>
          </p:cNvSpPr>
          <p:nvPr>
            <p:ph type="subTitle" idx="1"/>
          </p:nvPr>
        </p:nvSpPr>
        <p:spPr/>
        <p:txBody>
          <a:bodyPr vert="horz" lIns="91440" tIns="45720" rIns="91440" bIns="45720" rtlCol="0" anchor="t">
            <a:normAutofit/>
          </a:bodyPr>
          <a:lstStyle/>
          <a:p>
            <a:r>
              <a:rPr lang="en-US" dirty="0">
                <a:latin typeface="Arial"/>
                <a:cs typeface="Arial"/>
              </a:rPr>
              <a:t>Angie Banks, CFO</a:t>
            </a:r>
          </a:p>
          <a:p>
            <a:r>
              <a:rPr lang="en-US" dirty="0">
                <a:latin typeface="Arial"/>
                <a:cs typeface="Arial"/>
              </a:rPr>
              <a:t>October 8, 2024</a:t>
            </a:r>
            <a:endParaRPr lang="en-US" dirty="0"/>
          </a:p>
        </p:txBody>
      </p:sp>
      <p:sp>
        <p:nvSpPr>
          <p:cNvPr id="4" name="Slide Number Placeholder 3">
            <a:extLst>
              <a:ext uri="{FF2B5EF4-FFF2-40B4-BE49-F238E27FC236}">
                <a16:creationId xmlns:a16="http://schemas.microsoft.com/office/drawing/2014/main" id="{EB8DD231-6FDA-443E-5D96-0B357777D35E}"/>
              </a:ext>
            </a:extLst>
          </p:cNvPr>
          <p:cNvSpPr>
            <a:spLocks noGrp="1"/>
          </p:cNvSpPr>
          <p:nvPr>
            <p:ph type="sldNum" sz="quarter" idx="12"/>
          </p:nvPr>
        </p:nvSpPr>
        <p:spPr/>
        <p:txBody>
          <a:bodyPr/>
          <a:lstStyle/>
          <a:p>
            <a:fld id="{53FC3D55-7BC1-704D-BDCA-A8C36EF8A674}" type="slidenum">
              <a:rPr lang="en-US" smtClean="0"/>
              <a:pPr/>
              <a:t>1</a:t>
            </a:fld>
            <a:endParaRPr lang="en-US"/>
          </a:p>
        </p:txBody>
      </p:sp>
    </p:spTree>
    <p:extLst>
      <p:ext uri="{BB962C8B-B14F-4D97-AF65-F5344CB8AC3E}">
        <p14:creationId xmlns:p14="http://schemas.microsoft.com/office/powerpoint/2010/main" val="2075632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02334-C734-C919-9D96-0115562F110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585DFE-BB54-40FC-3D7A-75D9F973EC1B}"/>
              </a:ext>
            </a:extLst>
          </p:cNvPr>
          <p:cNvSpPr>
            <a:spLocks noGrp="1"/>
          </p:cNvSpPr>
          <p:nvPr>
            <p:ph type="sldNum" sz="quarter" idx="12"/>
          </p:nvPr>
        </p:nvSpPr>
        <p:spPr/>
        <p:txBody>
          <a:bodyPr/>
          <a:lstStyle/>
          <a:p>
            <a:fld id="{53FC3D55-7BC1-704D-BDCA-A8C36EF8A674}" type="slidenum">
              <a:rPr lang="en-US" smtClean="0"/>
              <a:t>10</a:t>
            </a:fld>
            <a:endParaRPr lang="en-US"/>
          </a:p>
        </p:txBody>
      </p:sp>
      <p:sp>
        <p:nvSpPr>
          <p:cNvPr id="8" name="Title 7">
            <a:extLst>
              <a:ext uri="{FF2B5EF4-FFF2-40B4-BE49-F238E27FC236}">
                <a16:creationId xmlns:a16="http://schemas.microsoft.com/office/drawing/2014/main" id="{8AFF6E4C-54A1-5D78-07B4-A7587742A6CB}"/>
              </a:ext>
            </a:extLst>
          </p:cNvPr>
          <p:cNvSpPr>
            <a:spLocks noGrp="1"/>
          </p:cNvSpPr>
          <p:nvPr>
            <p:ph type="title"/>
          </p:nvPr>
        </p:nvSpPr>
        <p:spPr>
          <a:xfrm>
            <a:off x="329938" y="2811331"/>
            <a:ext cx="9926425" cy="752001"/>
          </a:xfrm>
        </p:spPr>
        <p:txBody>
          <a:bodyPr/>
          <a:lstStyle/>
          <a:p>
            <a:pPr algn="ctr"/>
            <a:r>
              <a:rPr lang="en-US" sz="4400" dirty="0">
                <a:solidFill>
                  <a:srgbClr val="1B489B"/>
                </a:solidFill>
              </a:rPr>
              <a:t>QUESTIONS?</a:t>
            </a:r>
            <a:endParaRPr lang="en-US" dirty="0"/>
          </a:p>
        </p:txBody>
      </p:sp>
    </p:spTree>
    <p:extLst>
      <p:ext uri="{BB962C8B-B14F-4D97-AF65-F5344CB8AC3E}">
        <p14:creationId xmlns:p14="http://schemas.microsoft.com/office/powerpoint/2010/main" val="1055645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diagram of a strategy&#10;&#10;Description automatically generated">
            <a:extLst>
              <a:ext uri="{FF2B5EF4-FFF2-40B4-BE49-F238E27FC236}">
                <a16:creationId xmlns:a16="http://schemas.microsoft.com/office/drawing/2014/main" id="{03BE4629-2A3C-2369-B54F-BA98B484A7CB}"/>
              </a:ext>
            </a:extLst>
          </p:cNvPr>
          <p:cNvPicPr>
            <a:picLocks noGrp="1" noChangeAspect="1"/>
          </p:cNvPicPr>
          <p:nvPr>
            <p:ph idx="1"/>
          </p:nvPr>
        </p:nvPicPr>
        <p:blipFill rotWithShape="1">
          <a:blip r:embed="rId3"/>
          <a:srcRect t="19"/>
          <a:stretch/>
        </p:blipFill>
        <p:spPr>
          <a:xfrm>
            <a:off x="20" y="1282"/>
            <a:ext cx="12191980" cy="6856718"/>
          </a:xfrm>
          <a:prstGeom prst="rect">
            <a:avLst/>
          </a:prstGeom>
        </p:spPr>
      </p:pic>
      <p:sp>
        <p:nvSpPr>
          <p:cNvPr id="4" name="Slide Number Placeholder 3">
            <a:extLst>
              <a:ext uri="{FF2B5EF4-FFF2-40B4-BE49-F238E27FC236}">
                <a16:creationId xmlns:a16="http://schemas.microsoft.com/office/drawing/2014/main" id="{558AC9FB-05ED-5594-B611-F03473C5EC8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53FC3D55-7BC1-704D-BDCA-A8C36EF8A674}" type="slidenum">
              <a:rPr lang="en-US">
                <a:solidFill>
                  <a:srgbClr val="FFFFFF"/>
                </a:solidFill>
              </a:rPr>
              <a:pPr>
                <a:spcAft>
                  <a:spcPts val="600"/>
                </a:spcAft>
              </a:pPr>
              <a:t>2</a:t>
            </a:fld>
            <a:endParaRPr lang="en-US">
              <a:solidFill>
                <a:srgbClr val="FFFFFF"/>
              </a:solidFill>
            </a:endParaRPr>
          </a:p>
        </p:txBody>
      </p:sp>
    </p:spTree>
    <p:extLst>
      <p:ext uri="{BB962C8B-B14F-4D97-AF65-F5344CB8AC3E}">
        <p14:creationId xmlns:p14="http://schemas.microsoft.com/office/powerpoint/2010/main" val="1402205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2BE05-D9D6-2E07-2FEE-8DFBB2C2E4B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741053-997D-C84A-D717-288B7CE57542}"/>
              </a:ext>
            </a:extLst>
          </p:cNvPr>
          <p:cNvSpPr>
            <a:spLocks noGrp="1"/>
          </p:cNvSpPr>
          <p:nvPr>
            <p:ph type="sldNum" sz="quarter" idx="12"/>
          </p:nvPr>
        </p:nvSpPr>
        <p:spPr/>
        <p:txBody>
          <a:bodyPr/>
          <a:lstStyle/>
          <a:p>
            <a:fld id="{53FC3D55-7BC1-704D-BDCA-A8C36EF8A674}" type="slidenum">
              <a:rPr lang="en-US" smtClean="0"/>
              <a:t>3</a:t>
            </a:fld>
            <a:endParaRPr lang="en-US"/>
          </a:p>
        </p:txBody>
      </p:sp>
      <p:sp>
        <p:nvSpPr>
          <p:cNvPr id="5" name="Content Placeholder 4">
            <a:extLst>
              <a:ext uri="{FF2B5EF4-FFF2-40B4-BE49-F238E27FC236}">
                <a16:creationId xmlns:a16="http://schemas.microsoft.com/office/drawing/2014/main" id="{CE400326-CE55-3931-BF8F-99290FC6D9F7}"/>
              </a:ext>
            </a:extLst>
          </p:cNvPr>
          <p:cNvSpPr>
            <a:spLocks noGrp="1"/>
          </p:cNvSpPr>
          <p:nvPr>
            <p:ph idx="1"/>
          </p:nvPr>
        </p:nvSpPr>
        <p:spPr>
          <a:xfrm>
            <a:off x="567814" y="1149915"/>
            <a:ext cx="11228437" cy="5100789"/>
          </a:xfrm>
        </p:spPr>
        <p:txBody>
          <a:bodyPr vert="horz" lIns="91440" tIns="45720" rIns="91440" bIns="45720" rtlCol="0" anchor="t">
            <a:normAutofit/>
          </a:bodyPr>
          <a:lstStyle/>
          <a:p>
            <a:pPr>
              <a:buFont typeface="Wingdings" panose="05000000000000000000" pitchFamily="2" charset="2"/>
              <a:buChar char="§"/>
            </a:pPr>
            <a:r>
              <a:rPr lang="en-US" sz="2800" dirty="0"/>
              <a:t>FY2023-24 YTD Preliminary Results</a:t>
            </a:r>
          </a:p>
          <a:p>
            <a:pPr>
              <a:buFont typeface="Wingdings" panose="05000000000000000000" pitchFamily="2" charset="2"/>
              <a:buChar char="§"/>
            </a:pPr>
            <a:endParaRPr lang="en-US" dirty="0"/>
          </a:p>
          <a:p>
            <a:pPr>
              <a:buFont typeface="Wingdings" panose="05000000000000000000" pitchFamily="2" charset="2"/>
              <a:buChar char="§"/>
            </a:pPr>
            <a:r>
              <a:rPr lang="en-US" sz="2800" dirty="0"/>
              <a:t>FY2024-25 Quarter 1 YTD Preliminary Results</a:t>
            </a:r>
          </a:p>
          <a:p>
            <a:pPr marL="842647" lvl="1" indent="-457200">
              <a:spcAft>
                <a:spcPts val="600"/>
              </a:spcAft>
            </a:pPr>
            <a:r>
              <a:rPr lang="en-US" sz="2800" dirty="0"/>
              <a:t>All Revenues by Source</a:t>
            </a:r>
          </a:p>
          <a:p>
            <a:pPr marL="842647" lvl="1" indent="-457200">
              <a:spcAft>
                <a:spcPts val="600"/>
              </a:spcAft>
            </a:pPr>
            <a:r>
              <a:rPr lang="en-US" sz="2800" dirty="0"/>
              <a:t>Payroll Expenditures</a:t>
            </a:r>
          </a:p>
          <a:p>
            <a:pPr marL="842647" lvl="1" indent="-457200">
              <a:spcAft>
                <a:spcPts val="600"/>
              </a:spcAft>
            </a:pPr>
            <a:r>
              <a:rPr lang="en-US" sz="2800" dirty="0"/>
              <a:t>Non-Payroll Expenditures by Category</a:t>
            </a:r>
            <a:br>
              <a:rPr lang="en-US" sz="2800" dirty="0"/>
            </a:br>
            <a:endParaRPr lang="en-US" sz="2800" dirty="0"/>
          </a:p>
          <a:p>
            <a:pPr marL="475932" indent="-457200">
              <a:spcAft>
                <a:spcPts val="600"/>
              </a:spcAft>
              <a:buFont typeface="Wingdings" panose="05000000000000000000" pitchFamily="2" charset="2"/>
              <a:buChar char="§"/>
            </a:pPr>
            <a:r>
              <a:rPr lang="en-US" sz="2800" dirty="0"/>
              <a:t>Financial Outlook</a:t>
            </a:r>
            <a:br>
              <a:rPr lang="en-US" sz="2800" dirty="0"/>
            </a:br>
            <a:endParaRPr lang="en-US" sz="2800" dirty="0"/>
          </a:p>
          <a:p>
            <a:pPr marL="475932" indent="-457200">
              <a:spcAft>
                <a:spcPts val="600"/>
              </a:spcAft>
              <a:buFont typeface="Wingdings" panose="05000000000000000000" pitchFamily="2" charset="2"/>
              <a:buChar char="§"/>
            </a:pPr>
            <a:r>
              <a:rPr lang="en-US" sz="2800" dirty="0"/>
              <a:t>Questions </a:t>
            </a:r>
            <a:r>
              <a:rPr lang="en-US" dirty="0">
                <a:latin typeface="Arial"/>
                <a:cs typeface="Arial"/>
              </a:rPr>
              <a:t> </a:t>
            </a:r>
            <a:endParaRPr lang="en-US" dirty="0"/>
          </a:p>
          <a:p>
            <a:endParaRPr lang="en-US" dirty="0"/>
          </a:p>
          <a:p>
            <a:pPr lvl="1">
              <a:buFont typeface="Courier New" panose="020B0604020202020204" pitchFamily="34" charset="0"/>
              <a:buChar char="o"/>
            </a:pPr>
            <a:endParaRPr lang="en-US" dirty="0"/>
          </a:p>
          <a:p>
            <a:pPr lvl="1">
              <a:buFont typeface="Courier New" panose="020B0604020202020204" pitchFamily="34" charset="0"/>
              <a:buChar char="o"/>
            </a:pPr>
            <a:endParaRPr lang="en-US" dirty="0"/>
          </a:p>
        </p:txBody>
      </p:sp>
      <p:sp>
        <p:nvSpPr>
          <p:cNvPr id="8" name="Title 7">
            <a:extLst>
              <a:ext uri="{FF2B5EF4-FFF2-40B4-BE49-F238E27FC236}">
                <a16:creationId xmlns:a16="http://schemas.microsoft.com/office/drawing/2014/main" id="{94E22349-55E8-B501-8E4B-7185D4746C03}"/>
              </a:ext>
            </a:extLst>
          </p:cNvPr>
          <p:cNvSpPr>
            <a:spLocks noGrp="1"/>
          </p:cNvSpPr>
          <p:nvPr>
            <p:ph type="title"/>
          </p:nvPr>
        </p:nvSpPr>
        <p:spPr>
          <a:xfrm>
            <a:off x="825910" y="20997"/>
            <a:ext cx="10515600" cy="1128918"/>
          </a:xfrm>
        </p:spPr>
        <p:txBody>
          <a:bodyPr/>
          <a:lstStyle/>
          <a:p>
            <a:r>
              <a:rPr lang="en-US" dirty="0"/>
              <a:t>Agenda</a:t>
            </a:r>
          </a:p>
        </p:txBody>
      </p:sp>
    </p:spTree>
    <p:extLst>
      <p:ext uri="{BB962C8B-B14F-4D97-AF65-F5344CB8AC3E}">
        <p14:creationId xmlns:p14="http://schemas.microsoft.com/office/powerpoint/2010/main" val="2686773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2BE05-D9D6-2E07-2FEE-8DFBB2C2E4B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741053-997D-C84A-D717-288B7CE57542}"/>
              </a:ext>
            </a:extLst>
          </p:cNvPr>
          <p:cNvSpPr>
            <a:spLocks noGrp="1"/>
          </p:cNvSpPr>
          <p:nvPr>
            <p:ph type="sldNum" sz="quarter" idx="12"/>
          </p:nvPr>
        </p:nvSpPr>
        <p:spPr/>
        <p:txBody>
          <a:bodyPr/>
          <a:lstStyle/>
          <a:p>
            <a:fld id="{53FC3D55-7BC1-704D-BDCA-A8C36EF8A674}" type="slidenum">
              <a:rPr lang="en-US" smtClean="0"/>
              <a:t>4</a:t>
            </a:fld>
            <a:endParaRPr lang="en-US"/>
          </a:p>
        </p:txBody>
      </p:sp>
      <p:sp>
        <p:nvSpPr>
          <p:cNvPr id="8" name="Title 7">
            <a:extLst>
              <a:ext uri="{FF2B5EF4-FFF2-40B4-BE49-F238E27FC236}">
                <a16:creationId xmlns:a16="http://schemas.microsoft.com/office/drawing/2014/main" id="{94E22349-55E8-B501-8E4B-7185D4746C03}"/>
              </a:ext>
            </a:extLst>
          </p:cNvPr>
          <p:cNvSpPr>
            <a:spLocks noGrp="1"/>
          </p:cNvSpPr>
          <p:nvPr>
            <p:ph type="title"/>
          </p:nvPr>
        </p:nvSpPr>
        <p:spPr>
          <a:xfrm>
            <a:off x="559388" y="507075"/>
            <a:ext cx="10782122" cy="653131"/>
          </a:xfrm>
        </p:spPr>
        <p:txBody>
          <a:bodyPr>
            <a:normAutofit/>
          </a:bodyPr>
          <a:lstStyle/>
          <a:p>
            <a:r>
              <a:rPr lang="en-US" sz="4000"/>
              <a:t>FY2023-24 PRELIMINARY RESULTS</a:t>
            </a:r>
            <a:endParaRPr lang="en-US" sz="4000" dirty="0"/>
          </a:p>
        </p:txBody>
      </p:sp>
      <p:pic>
        <p:nvPicPr>
          <p:cNvPr id="3" name="Picture 2">
            <a:extLst>
              <a:ext uri="{FF2B5EF4-FFF2-40B4-BE49-F238E27FC236}">
                <a16:creationId xmlns:a16="http://schemas.microsoft.com/office/drawing/2014/main" id="{7FFAD510-057F-A87D-B827-6BB3A5B28C43}"/>
              </a:ext>
            </a:extLst>
          </p:cNvPr>
          <p:cNvPicPr>
            <a:picLocks noChangeAspect="1"/>
          </p:cNvPicPr>
          <p:nvPr/>
        </p:nvPicPr>
        <p:blipFill>
          <a:blip r:embed="rId3"/>
          <a:stretch>
            <a:fillRect/>
          </a:stretch>
        </p:blipFill>
        <p:spPr>
          <a:xfrm>
            <a:off x="432063" y="1546549"/>
            <a:ext cx="11437802" cy="3002302"/>
          </a:xfrm>
          <a:prstGeom prst="rect">
            <a:avLst/>
          </a:prstGeom>
        </p:spPr>
      </p:pic>
    </p:spTree>
    <p:extLst>
      <p:ext uri="{BB962C8B-B14F-4D97-AF65-F5344CB8AC3E}">
        <p14:creationId xmlns:p14="http://schemas.microsoft.com/office/powerpoint/2010/main" val="1262729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2BE05-D9D6-2E07-2FEE-8DFBB2C2E4B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741053-997D-C84A-D717-288B7CE57542}"/>
              </a:ext>
            </a:extLst>
          </p:cNvPr>
          <p:cNvSpPr>
            <a:spLocks noGrp="1"/>
          </p:cNvSpPr>
          <p:nvPr>
            <p:ph type="sldNum" sz="quarter" idx="12"/>
          </p:nvPr>
        </p:nvSpPr>
        <p:spPr/>
        <p:txBody>
          <a:bodyPr/>
          <a:lstStyle/>
          <a:p>
            <a:fld id="{53FC3D55-7BC1-704D-BDCA-A8C36EF8A674}" type="slidenum">
              <a:rPr lang="en-US" smtClean="0"/>
              <a:t>5</a:t>
            </a:fld>
            <a:endParaRPr lang="en-US"/>
          </a:p>
        </p:txBody>
      </p:sp>
      <p:sp>
        <p:nvSpPr>
          <p:cNvPr id="5" name="Content Placeholder 4">
            <a:extLst>
              <a:ext uri="{FF2B5EF4-FFF2-40B4-BE49-F238E27FC236}">
                <a16:creationId xmlns:a16="http://schemas.microsoft.com/office/drawing/2014/main" id="{CE400326-CE55-3931-BF8F-99290FC6D9F7}"/>
              </a:ext>
            </a:extLst>
          </p:cNvPr>
          <p:cNvSpPr>
            <a:spLocks noGrp="1"/>
          </p:cNvSpPr>
          <p:nvPr>
            <p:ph idx="1"/>
          </p:nvPr>
        </p:nvSpPr>
        <p:spPr>
          <a:xfrm>
            <a:off x="827157" y="136525"/>
            <a:ext cx="10528394" cy="6412258"/>
          </a:xfrm>
        </p:spPr>
        <p:txBody>
          <a:bodyPr vert="horz" lIns="91440" tIns="45720" rIns="91440" bIns="45720" rtlCol="0" anchor="t">
            <a:normAutofit/>
          </a:bodyPr>
          <a:lstStyle/>
          <a:p>
            <a:pPr marL="0" indent="0">
              <a:buNone/>
            </a:pPr>
            <a:endParaRPr lang="en-US" sz="4000" dirty="0">
              <a:solidFill>
                <a:srgbClr val="099BDD"/>
              </a:solidFill>
              <a:latin typeface="Corbel"/>
              <a:ea typeface="Calibri"/>
              <a:cs typeface="Arial"/>
            </a:endParaRPr>
          </a:p>
          <a:p>
            <a:pPr lvl="1">
              <a:buClrTx/>
              <a:buFont typeface="Wingdings" panose="05000000000000000000" pitchFamily="2" charset="2"/>
              <a:buChar char="§"/>
            </a:pP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Revenues: Property &amp; Sales Taxes,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Transportation, Adult Education, Special Education, Perkins</a:t>
            </a:r>
            <a:br>
              <a:rPr lang="en-US" sz="1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1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n-US" sz="1000" dirty="0">
              <a:effectLst>
                <a:outerShdw blurRad="38100" dist="38100" dir="2700000" algn="tl">
                  <a:srgbClr val="000000">
                    <a:alpha val="43137"/>
                  </a:srgbClr>
                </a:outerShdw>
              </a:effectLst>
              <a:latin typeface="Calibri"/>
              <a:ea typeface="ＭＳ Ｐゴシック" charset="0"/>
              <a:cs typeface="Calibri"/>
            </a:endParaRPr>
          </a:p>
          <a:p>
            <a:pPr lvl="1">
              <a:buClrTx/>
              <a:buFont typeface="Wingdings" panose="05000000000000000000" pitchFamily="2" charset="2"/>
              <a:buChar char="§"/>
            </a:pP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Payroll Expenditures:</a:t>
            </a:r>
          </a:p>
          <a:p>
            <a:pPr lvl="2"/>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Salaries – FY2025 increases budgeted based on FY2024 filled positions + 15% vacancies</a:t>
            </a:r>
          </a:p>
          <a:p>
            <a:pPr lvl="2"/>
            <a:r>
              <a:rPr lang="en-US" dirty="0">
                <a:effectLst>
                  <a:outerShdw blurRad="38100" dist="38100" dir="2700000" algn="tl">
                    <a:srgbClr val="000000">
                      <a:alpha val="43137"/>
                    </a:srgbClr>
                  </a:outerShdw>
                </a:effectLst>
                <a:latin typeface="Calibri"/>
                <a:ea typeface="Calibri"/>
                <a:cs typeface="Calibri"/>
              </a:rPr>
              <a:t>Benefits – 2025 medical/RX increase, 2026 pension increase</a:t>
            </a:r>
          </a:p>
          <a:p>
            <a:pPr lvl="1">
              <a:buClrTx/>
              <a:buFont typeface="Wingdings" panose="05000000000000000000" pitchFamily="2" charset="2"/>
              <a:buChar char="§"/>
            </a:pP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Purchased Services:</a:t>
            </a:r>
          </a:p>
          <a:p>
            <a:pPr lvl="2">
              <a:buClrTx/>
            </a:pPr>
            <a:r>
              <a:rPr lang="en-US" sz="2000" dirty="0">
                <a:effectLst>
                  <a:outerShdw blurRad="38100" dist="38100" dir="2700000" algn="tl">
                    <a:srgbClr val="000000">
                      <a:alpha val="43137"/>
                    </a:srgbClr>
                  </a:outerShdw>
                </a:effectLst>
                <a:latin typeface="Calibri"/>
                <a:ea typeface="ＭＳ Ｐゴシック" charset="0"/>
                <a:cs typeface="Calibri"/>
              </a:rPr>
              <a:t>Instructional, Pupil &amp; Staff Services – </a:t>
            </a:r>
            <a:r>
              <a:rPr lang="en-US" dirty="0">
                <a:effectLst>
                  <a:outerShdw blurRad="38100" dist="38100" dir="2700000" algn="tl">
                    <a:srgbClr val="000000">
                      <a:alpha val="43137"/>
                    </a:srgbClr>
                  </a:outerShdw>
                </a:effectLst>
                <a:latin typeface="Calibri"/>
                <a:ea typeface="ＭＳ Ｐゴシック" charset="0"/>
                <a:cs typeface="Calibri"/>
              </a:rPr>
              <a:t>PD/coaching/consulting, PELP, employee evaluation management, STEM @ shelters, vector solutions </a:t>
            </a:r>
          </a:p>
          <a:p>
            <a:pPr lvl="2"/>
            <a:r>
              <a:rPr lang="en-US" dirty="0">
                <a:effectLst>
                  <a:outerShdw blurRad="38100" dist="38100" dir="2700000" algn="tl">
                    <a:srgbClr val="000000">
                      <a:alpha val="43137"/>
                    </a:srgbClr>
                  </a:outerShdw>
                </a:effectLst>
                <a:latin typeface="Calibri"/>
                <a:ea typeface="ＭＳ Ｐゴシック"/>
                <a:cs typeface="Calibri"/>
              </a:rPr>
              <a:t>Communications, Data Processing, Tech Repairs &amp; Maintenance – Tyler Technology, PowerSchool (</a:t>
            </a:r>
            <a:r>
              <a:rPr lang="en-US" dirty="0" err="1">
                <a:effectLst>
                  <a:outerShdw blurRad="38100" dist="38100" dir="2700000" algn="tl">
                    <a:srgbClr val="000000">
                      <a:alpha val="43137"/>
                    </a:srgbClr>
                  </a:outerShdw>
                </a:effectLst>
                <a:latin typeface="Calibri"/>
                <a:ea typeface="ＭＳ Ｐゴシック"/>
                <a:cs typeface="Calibri"/>
              </a:rPr>
              <a:t>BusinessPlus</a:t>
            </a:r>
            <a:r>
              <a:rPr lang="en-US" dirty="0">
                <a:effectLst>
                  <a:outerShdw blurRad="38100" dist="38100" dir="2700000" algn="tl">
                    <a:srgbClr val="000000">
                      <a:alpha val="43137"/>
                    </a:srgbClr>
                  </a:outerShdw>
                </a:effectLst>
                <a:latin typeface="Calibri"/>
                <a:ea typeface="ＭＳ Ｐゴシック"/>
                <a:cs typeface="Calibri"/>
              </a:rPr>
              <a:t>),  Rackspace, TSI Global, Huber &amp; Associates, DocuSign, Frontline Education, Arbiter Pay, AT&amp;T, Ricoh, HUDL, IPNS, E-Sports, MOSYLE </a:t>
            </a:r>
            <a:r>
              <a:rPr lang="fr-FR" dirty="0">
                <a:effectLst>
                  <a:outerShdw blurRad="38100" dist="38100" dir="2700000" algn="tl">
                    <a:srgbClr val="000000">
                      <a:alpha val="43137"/>
                    </a:srgbClr>
                  </a:outerShdw>
                </a:effectLst>
                <a:latin typeface="Calibri"/>
                <a:ea typeface="ＭＳ Ｐゴシック"/>
                <a:cs typeface="Calibri"/>
              </a:rPr>
              <a:t> </a:t>
            </a:r>
            <a:endParaRPr lang="en-US" dirty="0">
              <a:effectLst>
                <a:outerShdw blurRad="38100" dist="38100" dir="2700000" algn="tl">
                  <a:srgbClr val="000000">
                    <a:alpha val="43137"/>
                  </a:srgbClr>
                </a:outerShdw>
              </a:effectLst>
              <a:latin typeface="Calibri"/>
              <a:ea typeface="ＭＳ Ｐゴシック"/>
              <a:cs typeface="Calibri"/>
            </a:endParaRPr>
          </a:p>
          <a:p>
            <a:pPr lvl="2"/>
            <a:r>
              <a:rPr lang="en-US" dirty="0">
                <a:effectLst>
                  <a:outerShdw blurRad="38100" dist="38100" dir="2700000" algn="tl">
                    <a:srgbClr val="000000">
                      <a:alpha val="43137"/>
                    </a:srgbClr>
                  </a:outerShdw>
                </a:effectLst>
                <a:latin typeface="Calibri"/>
                <a:ea typeface="ＭＳ Ｐゴシック" charset="0"/>
                <a:cs typeface="Calibri"/>
              </a:rPr>
              <a:t>Transportation &amp; Food Service – alternate providers, cabs, McKinney Vento, parent gas cards, Metro bus passes, Chartwells</a:t>
            </a:r>
          </a:p>
          <a:p>
            <a:pPr lvl="2"/>
            <a:r>
              <a:rPr lang="en-US" dirty="0">
                <a:effectLst>
                  <a:outerShdw blurRad="38100" dist="38100" dir="2700000" algn="tl">
                    <a:srgbClr val="000000">
                      <a:alpha val="43137"/>
                    </a:srgbClr>
                  </a:outerShdw>
                </a:effectLst>
                <a:latin typeface="Calibri"/>
                <a:ea typeface="ＭＳ Ｐゴシック" charset="0"/>
                <a:cs typeface="Calibri"/>
              </a:rPr>
              <a:t>Contracted Repairs &amp; Maintenance – construction management, restroom renovations, moving services, grounds maintenance, cleaning &amp; repair services, Advance Security</a:t>
            </a:r>
          </a:p>
          <a:p>
            <a:pPr lvl="2"/>
            <a:r>
              <a:rPr lang="en-US" dirty="0">
                <a:effectLst>
                  <a:outerShdw blurRad="38100" dist="38100" dir="2700000" algn="tl">
                    <a:srgbClr val="000000">
                      <a:alpha val="43137"/>
                    </a:srgbClr>
                  </a:outerShdw>
                </a:effectLst>
                <a:latin typeface="Calibri"/>
                <a:ea typeface="ＭＳ Ｐゴシック" charset="0"/>
                <a:cs typeface="Calibri"/>
              </a:rPr>
              <a:t>Other</a:t>
            </a:r>
            <a:r>
              <a:rPr lang="en-US" sz="1600" dirty="0">
                <a:effectLst>
                  <a:outerShdw blurRad="38100" dist="38100" dir="2700000" algn="tl">
                    <a:srgbClr val="000000">
                      <a:alpha val="43137"/>
                    </a:srgbClr>
                  </a:outerShdw>
                </a:effectLst>
                <a:latin typeface="Calibri"/>
                <a:ea typeface="ＭＳ Ｐゴシック" charset="0"/>
                <a:cs typeface="Calibri"/>
              </a:rPr>
              <a:t> </a:t>
            </a:r>
            <a:r>
              <a:rPr lang="en-US" dirty="0">
                <a:effectLst>
                  <a:outerShdw blurRad="38100" dist="38100" dir="2700000" algn="tl">
                    <a:srgbClr val="000000">
                      <a:alpha val="43137"/>
                    </a:srgbClr>
                  </a:outerShdw>
                </a:effectLst>
                <a:latin typeface="Calibri"/>
                <a:ea typeface="ＭＳ Ｐゴシック" charset="0"/>
                <a:cs typeface="Calibri"/>
              </a:rPr>
              <a:t>Professional Services – property and employee fidelity insurance, insurance broker services, Robert Half and AOS staffing agencies</a:t>
            </a:r>
          </a:p>
        </p:txBody>
      </p:sp>
      <p:sp>
        <p:nvSpPr>
          <p:cNvPr id="8" name="Title 7">
            <a:extLst>
              <a:ext uri="{FF2B5EF4-FFF2-40B4-BE49-F238E27FC236}">
                <a16:creationId xmlns:a16="http://schemas.microsoft.com/office/drawing/2014/main" id="{94E22349-55E8-B501-8E4B-7185D4746C03}"/>
              </a:ext>
            </a:extLst>
          </p:cNvPr>
          <p:cNvSpPr>
            <a:spLocks noGrp="1"/>
          </p:cNvSpPr>
          <p:nvPr>
            <p:ph type="title"/>
          </p:nvPr>
        </p:nvSpPr>
        <p:spPr>
          <a:xfrm>
            <a:off x="828908" y="136526"/>
            <a:ext cx="10515600" cy="502666"/>
          </a:xfrm>
        </p:spPr>
        <p:txBody>
          <a:bodyPr>
            <a:normAutofit fontScale="90000"/>
          </a:bodyPr>
          <a:lstStyle/>
          <a:p>
            <a:br>
              <a:rPr lang="en-US" sz="4400" dirty="0">
                <a:solidFill>
                  <a:srgbClr val="1B489B"/>
                </a:solidFill>
              </a:rPr>
            </a:br>
            <a:r>
              <a:rPr lang="en-US" sz="4400" dirty="0">
                <a:solidFill>
                  <a:srgbClr val="1B489B"/>
                </a:solidFill>
              </a:rPr>
              <a:t>FY2024-25: QUARTER 1 </a:t>
            </a:r>
            <a:br>
              <a:rPr lang="en-US" sz="4800" dirty="0">
                <a:solidFill>
                  <a:srgbClr val="1B489B"/>
                </a:solidFill>
              </a:rPr>
            </a:br>
            <a:r>
              <a:rPr lang="en-US" sz="3200" dirty="0">
                <a:solidFill>
                  <a:srgbClr val="1B489B"/>
                </a:solidFill>
              </a:rPr>
              <a:t> </a:t>
            </a:r>
            <a:r>
              <a:rPr lang="en-US" dirty="0"/>
              <a:t> </a:t>
            </a:r>
          </a:p>
        </p:txBody>
      </p:sp>
    </p:spTree>
    <p:extLst>
      <p:ext uri="{BB962C8B-B14F-4D97-AF65-F5344CB8AC3E}">
        <p14:creationId xmlns:p14="http://schemas.microsoft.com/office/powerpoint/2010/main" val="417107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2BE05-D9D6-2E07-2FEE-8DFBB2C2E4B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741053-997D-C84A-D717-288B7CE57542}"/>
              </a:ext>
            </a:extLst>
          </p:cNvPr>
          <p:cNvSpPr>
            <a:spLocks noGrp="1"/>
          </p:cNvSpPr>
          <p:nvPr>
            <p:ph type="sldNum" sz="quarter" idx="12"/>
          </p:nvPr>
        </p:nvSpPr>
        <p:spPr/>
        <p:txBody>
          <a:bodyPr/>
          <a:lstStyle/>
          <a:p>
            <a:fld id="{53FC3D55-7BC1-704D-BDCA-A8C36EF8A674}" type="slidenum">
              <a:rPr lang="en-US" smtClean="0"/>
              <a:t>6</a:t>
            </a:fld>
            <a:endParaRPr lang="en-US"/>
          </a:p>
        </p:txBody>
      </p:sp>
      <p:sp>
        <p:nvSpPr>
          <p:cNvPr id="5" name="Content Placeholder 4">
            <a:extLst>
              <a:ext uri="{FF2B5EF4-FFF2-40B4-BE49-F238E27FC236}">
                <a16:creationId xmlns:a16="http://schemas.microsoft.com/office/drawing/2014/main" id="{CE400326-CE55-3931-BF8F-99290FC6D9F7}"/>
              </a:ext>
            </a:extLst>
          </p:cNvPr>
          <p:cNvSpPr>
            <a:spLocks noGrp="1"/>
          </p:cNvSpPr>
          <p:nvPr>
            <p:ph idx="1"/>
          </p:nvPr>
        </p:nvSpPr>
        <p:spPr>
          <a:xfrm>
            <a:off x="827157" y="967665"/>
            <a:ext cx="10528394" cy="5402792"/>
          </a:xfrm>
        </p:spPr>
        <p:txBody>
          <a:bodyPr vert="horz" lIns="91440" tIns="45720" rIns="91440" bIns="45720" rtlCol="0" anchor="t">
            <a:normAutofit/>
          </a:bodyPr>
          <a:lstStyle/>
          <a:p>
            <a:pPr marL="0" indent="0">
              <a:buNone/>
            </a:pPr>
            <a:endParaRPr lang="en-US" sz="4000" dirty="0">
              <a:solidFill>
                <a:srgbClr val="099BDD"/>
              </a:solidFill>
              <a:latin typeface="Corbel"/>
              <a:ea typeface="Calibri"/>
              <a:cs typeface="Arial"/>
            </a:endParaRPr>
          </a:p>
          <a:p>
            <a:pPr lvl="1">
              <a:buClrTx/>
              <a:buFont typeface="Wingdings" panose="05000000000000000000" pitchFamily="2" charset="2"/>
              <a:buChar char="§"/>
            </a:pP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Supplies &amp; Materials</a:t>
            </a:r>
          </a:p>
          <a:p>
            <a:pPr lvl="2"/>
            <a:r>
              <a:rPr lang="en-US" dirty="0">
                <a:effectLst>
                  <a:outerShdw blurRad="38100" dist="38100" dir="2700000" algn="tl">
                    <a:srgbClr val="000000">
                      <a:alpha val="43137"/>
                    </a:srgbClr>
                  </a:outerShdw>
                </a:effectLst>
                <a:latin typeface="Calibri"/>
                <a:ea typeface="ＭＳ Ｐゴシック" charset="0"/>
                <a:cs typeface="Calibri"/>
              </a:rPr>
              <a:t>General, Instructional, Operational, and Technology Supplies, and                       Technology Hardware &lt; $1,000 – Dell laptops, Softchoice for Microsoft product suite and antivirus protection, utilities plus 200+ pages of other supplies and materials</a:t>
            </a:r>
            <a:br>
              <a:rPr lang="en-US" dirty="0">
                <a:effectLst>
                  <a:outerShdw blurRad="38100" dist="38100" dir="2700000" algn="tl">
                    <a:srgbClr val="000000">
                      <a:alpha val="43137"/>
                    </a:srgbClr>
                  </a:outerShdw>
                </a:effectLst>
                <a:latin typeface="Calibri"/>
                <a:ea typeface="ＭＳ Ｐゴシック" charset="0"/>
                <a:cs typeface="Calibri"/>
              </a:rPr>
            </a:br>
            <a:endParaRPr lang="en-US" dirty="0">
              <a:effectLst>
                <a:outerShdw blurRad="38100" dist="38100" dir="2700000" algn="tl">
                  <a:srgbClr val="000000">
                    <a:alpha val="43137"/>
                  </a:srgbClr>
                </a:outerShdw>
              </a:effectLst>
              <a:latin typeface="Calibri"/>
              <a:ea typeface="ＭＳ Ｐゴシック" charset="0"/>
              <a:cs typeface="Calibri"/>
            </a:endParaRPr>
          </a:p>
          <a:p>
            <a:pPr lvl="1">
              <a:buFont typeface="Wingdings" panose="05000000000000000000" pitchFamily="2" charset="2"/>
              <a:buChar char="§"/>
            </a:pPr>
            <a:r>
              <a:rPr lang="en-US" dirty="0">
                <a:effectLst>
                  <a:outerShdw blurRad="38100" dist="38100" dir="2700000" algn="tl">
                    <a:srgbClr val="000000">
                      <a:alpha val="43137"/>
                    </a:srgbClr>
                  </a:outerShdw>
                </a:effectLst>
                <a:latin typeface="Calibri"/>
                <a:ea typeface="ＭＳ Ｐゴシック" charset="0"/>
                <a:cs typeface="Calibri"/>
              </a:rPr>
              <a:t>Capital Outlay </a:t>
            </a:r>
          </a:p>
          <a:p>
            <a:pPr lvl="2"/>
            <a:r>
              <a:rPr lang="en-US" dirty="0">
                <a:effectLst>
                  <a:outerShdw blurRad="38100" dist="38100" dir="2700000" algn="tl">
                    <a:srgbClr val="000000">
                      <a:alpha val="43137"/>
                    </a:srgbClr>
                  </a:outerShdw>
                </a:effectLst>
                <a:latin typeface="Calibri"/>
                <a:ea typeface="ＭＳ Ｐゴシック" charset="0"/>
                <a:cs typeface="Calibri"/>
              </a:rPr>
              <a:t>Furniture &amp; Technology &gt; $5,000 – </a:t>
            </a:r>
            <a:endParaRPr lang="en-US" sz="2000" dirty="0">
              <a:effectLst>
                <a:outerShdw blurRad="38100" dist="38100" dir="2700000" algn="tl">
                  <a:srgbClr val="000000">
                    <a:alpha val="43137"/>
                  </a:srgbClr>
                </a:outerShdw>
              </a:effectLst>
              <a:latin typeface="Calibri"/>
              <a:ea typeface="ＭＳ Ｐゴシック" charset="0"/>
              <a:cs typeface="Calibri"/>
            </a:endParaRPr>
          </a:p>
          <a:p>
            <a:pPr lvl="2">
              <a:buClrTx/>
            </a:pPr>
            <a:r>
              <a:rPr lang="en-US" sz="2000" dirty="0">
                <a:effectLst>
                  <a:outerShdw blurRad="38100" dist="38100" dir="2700000" algn="tl">
                    <a:srgbClr val="000000">
                      <a:alpha val="43137"/>
                    </a:srgbClr>
                  </a:outerShdw>
                </a:effectLst>
                <a:latin typeface="Calibri"/>
                <a:ea typeface="ＭＳ Ｐゴシック" charset="0"/>
                <a:cs typeface="Calibri"/>
              </a:rPr>
              <a:t>Software &gt; $5,000k – Kronos renewal</a:t>
            </a:r>
            <a:endParaRPr lang="en-US" dirty="0">
              <a:effectLst>
                <a:outerShdw blurRad="38100" dist="38100" dir="2700000" algn="tl">
                  <a:srgbClr val="000000">
                    <a:alpha val="43137"/>
                  </a:srgbClr>
                </a:outerShdw>
              </a:effectLst>
              <a:latin typeface="Calibri"/>
              <a:ea typeface="ＭＳ Ｐゴシック" charset="0"/>
              <a:cs typeface="Calibri"/>
            </a:endParaRPr>
          </a:p>
          <a:p>
            <a:pPr lvl="2">
              <a:buClrTx/>
            </a:pPr>
            <a:r>
              <a:rPr lang="en-US" sz="2000" dirty="0">
                <a:effectLst>
                  <a:outerShdw blurRad="38100" dist="38100" dir="2700000" algn="tl">
                    <a:srgbClr val="000000">
                      <a:alpha val="43137"/>
                    </a:srgbClr>
                  </a:outerShdw>
                </a:effectLst>
                <a:latin typeface="Calibri"/>
                <a:ea typeface="ＭＳ Ｐゴシック" charset="0"/>
                <a:cs typeface="Calibri"/>
              </a:rPr>
              <a:t>Land, Building &amp; Other Improvements – </a:t>
            </a:r>
            <a:r>
              <a:rPr lang="en-US" dirty="0">
                <a:effectLst>
                  <a:outerShdw blurRad="38100" dist="38100" dir="2700000" algn="tl">
                    <a:srgbClr val="000000">
                      <a:alpha val="43137"/>
                    </a:srgbClr>
                  </a:outerShdw>
                </a:effectLst>
                <a:latin typeface="Calibri"/>
                <a:ea typeface="ＭＳ Ｐゴシック" charset="0"/>
                <a:cs typeface="Calibri"/>
              </a:rPr>
              <a:t>A Eilers, Hankins, and Interface general contractor services; Trane energy efficient projects; Cordogan Clark architectural &amp; engineering services, CMT fencing</a:t>
            </a:r>
            <a:br>
              <a:rPr lang="en-US" dirty="0">
                <a:effectLst>
                  <a:outerShdw blurRad="38100" dist="38100" dir="2700000" algn="tl">
                    <a:srgbClr val="000000">
                      <a:alpha val="43137"/>
                    </a:srgbClr>
                  </a:outerShdw>
                </a:effectLst>
                <a:latin typeface="Calibri"/>
                <a:ea typeface="ＭＳ Ｐゴシック" charset="0"/>
                <a:cs typeface="Calibri"/>
              </a:rPr>
            </a:br>
            <a:endParaRPr lang="en-US" dirty="0">
              <a:effectLst>
                <a:outerShdw blurRad="38100" dist="38100" dir="2700000" algn="tl">
                  <a:srgbClr val="000000">
                    <a:alpha val="43137"/>
                  </a:srgbClr>
                </a:outerShdw>
              </a:effectLst>
              <a:latin typeface="Calibri"/>
              <a:ea typeface="ＭＳ Ｐゴシック" charset="0"/>
              <a:cs typeface="Calibri"/>
            </a:endParaRPr>
          </a:p>
          <a:p>
            <a:pPr lvl="1">
              <a:buFont typeface="Wingdings" panose="05000000000000000000" pitchFamily="2" charset="2"/>
              <a:buChar char="§"/>
            </a:pPr>
            <a:r>
              <a:rPr lang="en-US" dirty="0">
                <a:effectLst>
                  <a:outerShdw blurRad="38100" dist="38100" dir="2700000" algn="tl">
                    <a:srgbClr val="000000">
                      <a:alpha val="43137"/>
                    </a:srgbClr>
                  </a:outerShdw>
                </a:effectLst>
                <a:latin typeface="Calibri"/>
                <a:ea typeface="ＭＳ Ｐゴシック" charset="0"/>
                <a:cs typeface="Calibri"/>
              </a:rPr>
              <a:t>Short- &amp; Long-Term Debt</a:t>
            </a:r>
          </a:p>
          <a:p>
            <a:pPr lvl="2"/>
            <a:r>
              <a:rPr lang="en-US" dirty="0">
                <a:effectLst>
                  <a:outerShdw blurRad="38100" dist="38100" dir="2700000" algn="tl">
                    <a:srgbClr val="000000">
                      <a:alpha val="43137"/>
                    </a:srgbClr>
                  </a:outerShdw>
                </a:effectLst>
                <a:latin typeface="Calibri"/>
                <a:ea typeface="ＭＳ Ｐゴシック" charset="0"/>
                <a:cs typeface="Calibri"/>
              </a:rPr>
              <a:t>General Obligation Bond Principal &amp; Interest – administrative fees</a:t>
            </a:r>
          </a:p>
        </p:txBody>
      </p:sp>
      <p:sp>
        <p:nvSpPr>
          <p:cNvPr id="8" name="Title 7">
            <a:extLst>
              <a:ext uri="{FF2B5EF4-FFF2-40B4-BE49-F238E27FC236}">
                <a16:creationId xmlns:a16="http://schemas.microsoft.com/office/drawing/2014/main" id="{94E22349-55E8-B501-8E4B-7185D4746C03}"/>
              </a:ext>
            </a:extLst>
          </p:cNvPr>
          <p:cNvSpPr>
            <a:spLocks noGrp="1"/>
          </p:cNvSpPr>
          <p:nvPr>
            <p:ph type="title"/>
          </p:nvPr>
        </p:nvSpPr>
        <p:spPr>
          <a:xfrm>
            <a:off x="828908" y="331835"/>
            <a:ext cx="10515600" cy="502666"/>
          </a:xfrm>
        </p:spPr>
        <p:txBody>
          <a:bodyPr>
            <a:normAutofit fontScale="90000"/>
          </a:bodyPr>
          <a:lstStyle/>
          <a:p>
            <a:br>
              <a:rPr lang="en-US" sz="4400" dirty="0">
                <a:solidFill>
                  <a:srgbClr val="1B489B"/>
                </a:solidFill>
              </a:rPr>
            </a:br>
            <a:r>
              <a:rPr lang="en-US" sz="4400" dirty="0">
                <a:solidFill>
                  <a:srgbClr val="1B489B"/>
                </a:solidFill>
              </a:rPr>
              <a:t>FY2024-25: QUARTER 1 </a:t>
            </a:r>
            <a:br>
              <a:rPr lang="en-US" sz="4800" dirty="0">
                <a:solidFill>
                  <a:srgbClr val="1B489B"/>
                </a:solidFill>
              </a:rPr>
            </a:br>
            <a:r>
              <a:rPr lang="en-US" sz="3200" dirty="0">
                <a:solidFill>
                  <a:srgbClr val="1B489B"/>
                </a:solidFill>
              </a:rPr>
              <a:t> </a:t>
            </a:r>
            <a:r>
              <a:rPr lang="en-US" dirty="0"/>
              <a:t> </a:t>
            </a:r>
          </a:p>
        </p:txBody>
      </p:sp>
    </p:spTree>
    <p:extLst>
      <p:ext uri="{BB962C8B-B14F-4D97-AF65-F5344CB8AC3E}">
        <p14:creationId xmlns:p14="http://schemas.microsoft.com/office/powerpoint/2010/main" val="2117673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A2BE05-D9D6-2E07-2FEE-8DFBB2C2E4B8}"/>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94E22349-55E8-B501-8E4B-7185D4746C03}"/>
              </a:ext>
            </a:extLst>
          </p:cNvPr>
          <p:cNvSpPr>
            <a:spLocks noGrp="1"/>
          </p:cNvSpPr>
          <p:nvPr>
            <p:ph type="title"/>
          </p:nvPr>
        </p:nvSpPr>
        <p:spPr>
          <a:xfrm>
            <a:off x="319440" y="343046"/>
            <a:ext cx="2282357" cy="3806444"/>
          </a:xfrm>
        </p:spPr>
        <p:txBody>
          <a:bodyPr vert="horz" lIns="91440" tIns="45720" rIns="91440" bIns="45720" rtlCol="0" anchor="b">
            <a:noAutofit/>
          </a:bodyPr>
          <a:lstStyle/>
          <a:p>
            <a:r>
              <a:rPr lang="en-US" sz="2800" kern="1200" dirty="0"/>
              <a:t>FY2024-25</a:t>
            </a:r>
            <a:br>
              <a:rPr lang="en-US" sz="2800" kern="1200" dirty="0"/>
            </a:br>
            <a:r>
              <a:rPr lang="en-US" sz="2800" kern="1200" dirty="0"/>
              <a:t>QUARTER 1 REVENUES</a:t>
            </a:r>
          </a:p>
        </p:txBody>
      </p:sp>
      <p:sp>
        <p:nvSpPr>
          <p:cNvPr id="1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5741053-997D-C84A-D717-288B7CE5754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53FC3D55-7BC1-704D-BDCA-A8C36EF8A674}" type="slidenum">
              <a:rPr lang="en-US" smtClean="0"/>
              <a:pPr>
                <a:spcAft>
                  <a:spcPts val="600"/>
                </a:spcAft>
              </a:pPr>
              <a:t>7</a:t>
            </a:fld>
            <a:endParaRPr lang="en-US"/>
          </a:p>
        </p:txBody>
      </p:sp>
      <p:pic>
        <p:nvPicPr>
          <p:cNvPr id="5" name="Picture 4">
            <a:extLst>
              <a:ext uri="{FF2B5EF4-FFF2-40B4-BE49-F238E27FC236}">
                <a16:creationId xmlns:a16="http://schemas.microsoft.com/office/drawing/2014/main" id="{A566233A-CBF6-B49F-9575-BD8AEB1EAD19}"/>
              </a:ext>
            </a:extLst>
          </p:cNvPr>
          <p:cNvPicPr>
            <a:picLocks noChangeAspect="1"/>
          </p:cNvPicPr>
          <p:nvPr/>
        </p:nvPicPr>
        <p:blipFill>
          <a:blip r:embed="rId3"/>
          <a:stretch>
            <a:fillRect/>
          </a:stretch>
        </p:blipFill>
        <p:spPr>
          <a:xfrm>
            <a:off x="2539910" y="782885"/>
            <a:ext cx="9332650" cy="5310260"/>
          </a:xfrm>
          <a:prstGeom prst="rect">
            <a:avLst/>
          </a:prstGeom>
        </p:spPr>
      </p:pic>
    </p:spTree>
    <p:extLst>
      <p:ext uri="{BB962C8B-B14F-4D97-AF65-F5344CB8AC3E}">
        <p14:creationId xmlns:p14="http://schemas.microsoft.com/office/powerpoint/2010/main" val="1073047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A2BE05-D9D6-2E07-2FEE-8DFBB2C2E4B8}"/>
            </a:ext>
          </a:extLst>
        </p:cNvPr>
        <p:cNvGrpSpPr/>
        <p:nvPr/>
      </p:nvGrpSpPr>
      <p:grpSpPr>
        <a:xfrm>
          <a:off x="0" y="0"/>
          <a:ext cx="0" cy="0"/>
          <a:chOff x="0" y="0"/>
          <a:chExt cx="0" cy="0"/>
        </a:xfrm>
      </p:grpSpPr>
      <p:sp useBgFill="1">
        <p:nvSpPr>
          <p:cNvPr id="264" name="Rectangle 263">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94E22349-55E8-B501-8E4B-7185D4746C03}"/>
              </a:ext>
            </a:extLst>
          </p:cNvPr>
          <p:cNvSpPr>
            <a:spLocks noGrp="1"/>
          </p:cNvSpPr>
          <p:nvPr>
            <p:ph type="title"/>
          </p:nvPr>
        </p:nvSpPr>
        <p:spPr>
          <a:xfrm>
            <a:off x="9029882" y="638089"/>
            <a:ext cx="3009090" cy="2494217"/>
          </a:xfrm>
        </p:spPr>
        <p:txBody>
          <a:bodyPr anchor="b">
            <a:normAutofit/>
          </a:bodyPr>
          <a:lstStyle/>
          <a:p>
            <a:pPr algn="ctr"/>
            <a:r>
              <a:rPr lang="en-US" sz="2800" dirty="0"/>
              <a:t>FY2024-25</a:t>
            </a:r>
            <a:br>
              <a:rPr lang="en-US" sz="2800" dirty="0"/>
            </a:br>
            <a:r>
              <a:rPr lang="en-US" sz="2800" dirty="0"/>
              <a:t>QUARTER 1 EXPENDITURES</a:t>
            </a:r>
            <a:br>
              <a:rPr lang="en-US" sz="2800" dirty="0"/>
            </a:br>
            <a:r>
              <a:rPr lang="en-US" sz="2800" dirty="0">
                <a:latin typeface="Arial"/>
                <a:cs typeface="Arial"/>
              </a:rPr>
              <a:t> </a:t>
            </a:r>
            <a:br>
              <a:rPr lang="en-US" sz="2800" dirty="0"/>
            </a:br>
            <a:endParaRPr lang="en-US" sz="2800" dirty="0">
              <a:latin typeface="Arial"/>
              <a:cs typeface="Arial"/>
            </a:endParaRPr>
          </a:p>
        </p:txBody>
      </p:sp>
      <p:sp>
        <p:nvSpPr>
          <p:cNvPr id="265"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5741053-997D-C84A-D717-288B7CE57542}"/>
              </a:ext>
            </a:extLst>
          </p:cNvPr>
          <p:cNvSpPr>
            <a:spLocks noGrp="1"/>
          </p:cNvSpPr>
          <p:nvPr>
            <p:ph type="sldNum" sz="quarter" idx="12"/>
          </p:nvPr>
        </p:nvSpPr>
        <p:spPr>
          <a:xfrm>
            <a:off x="8610600" y="6356350"/>
            <a:ext cx="2743200" cy="365125"/>
          </a:xfrm>
        </p:spPr>
        <p:txBody>
          <a:bodyPr>
            <a:normAutofit/>
          </a:bodyPr>
          <a:lstStyle/>
          <a:p>
            <a:pPr>
              <a:spcAft>
                <a:spcPts val="600"/>
              </a:spcAft>
            </a:pPr>
            <a:fld id="{53FC3D55-7BC1-704D-BDCA-A8C36EF8A674}" type="slidenum">
              <a:rPr lang="en-US"/>
              <a:pPr>
                <a:spcAft>
                  <a:spcPts val="600"/>
                </a:spcAft>
              </a:pPr>
              <a:t>8</a:t>
            </a:fld>
            <a:endParaRPr lang="en-US"/>
          </a:p>
        </p:txBody>
      </p:sp>
      <p:sp>
        <p:nvSpPr>
          <p:cNvPr id="22" name="TextBox 21">
            <a:extLst>
              <a:ext uri="{FF2B5EF4-FFF2-40B4-BE49-F238E27FC236}">
                <a16:creationId xmlns:a16="http://schemas.microsoft.com/office/drawing/2014/main" id="{5963F2D1-CF10-6804-FEB9-C6C14813A552}"/>
              </a:ext>
            </a:extLst>
          </p:cNvPr>
          <p:cNvSpPr txBox="1"/>
          <p:nvPr/>
        </p:nvSpPr>
        <p:spPr>
          <a:xfrm>
            <a:off x="2921000" y="4338735"/>
            <a:ext cx="39395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800">
              <a:ea typeface="Calibri"/>
              <a:cs typeface="Calibri"/>
            </a:endParaRPr>
          </a:p>
        </p:txBody>
      </p:sp>
      <p:sp>
        <p:nvSpPr>
          <p:cNvPr id="3" name="TextBox 2">
            <a:extLst>
              <a:ext uri="{FF2B5EF4-FFF2-40B4-BE49-F238E27FC236}">
                <a16:creationId xmlns:a16="http://schemas.microsoft.com/office/drawing/2014/main" id="{73156B57-4C2A-4B72-9924-D9F4C8F201B4}"/>
              </a:ext>
            </a:extLst>
          </p:cNvPr>
          <p:cNvSpPr txBox="1"/>
          <p:nvPr/>
        </p:nvSpPr>
        <p:spPr>
          <a:xfrm>
            <a:off x="3480025" y="4119561"/>
            <a:ext cx="43202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800">
              <a:ea typeface="Calibri"/>
              <a:cs typeface="Calibri"/>
            </a:endParaRPr>
          </a:p>
        </p:txBody>
      </p:sp>
      <p:sp>
        <p:nvSpPr>
          <p:cNvPr id="24" name="TextBox 23">
            <a:extLst>
              <a:ext uri="{FF2B5EF4-FFF2-40B4-BE49-F238E27FC236}">
                <a16:creationId xmlns:a16="http://schemas.microsoft.com/office/drawing/2014/main" id="{8D8E8DA3-A1E6-A088-0FED-BDD0F56AD33E}"/>
              </a:ext>
            </a:extLst>
          </p:cNvPr>
          <p:cNvSpPr txBox="1"/>
          <p:nvPr/>
        </p:nvSpPr>
        <p:spPr>
          <a:xfrm>
            <a:off x="3531053" y="3374571"/>
            <a:ext cx="333374"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800">
              <a:ea typeface="Calibri"/>
              <a:cs typeface="Calibri"/>
            </a:endParaRPr>
          </a:p>
        </p:txBody>
      </p:sp>
      <p:sp>
        <p:nvSpPr>
          <p:cNvPr id="31" name="TextBox 30">
            <a:extLst>
              <a:ext uri="{FF2B5EF4-FFF2-40B4-BE49-F238E27FC236}">
                <a16:creationId xmlns:a16="http://schemas.microsoft.com/office/drawing/2014/main" id="{E37DDCD2-33E8-E2F1-C242-70F72371BB33}"/>
              </a:ext>
            </a:extLst>
          </p:cNvPr>
          <p:cNvSpPr txBox="1"/>
          <p:nvPr/>
        </p:nvSpPr>
        <p:spPr>
          <a:xfrm>
            <a:off x="5170714" y="3388178"/>
            <a:ext cx="47965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800">
              <a:ea typeface="Calibri"/>
              <a:cs typeface="Calibri"/>
            </a:endParaRPr>
          </a:p>
        </p:txBody>
      </p:sp>
      <p:pic>
        <p:nvPicPr>
          <p:cNvPr id="2" name="Picture 1">
            <a:extLst>
              <a:ext uri="{FF2B5EF4-FFF2-40B4-BE49-F238E27FC236}">
                <a16:creationId xmlns:a16="http://schemas.microsoft.com/office/drawing/2014/main" id="{9F7F3266-EAB8-4758-4697-0B643528C000}"/>
              </a:ext>
            </a:extLst>
          </p:cNvPr>
          <p:cNvPicPr>
            <a:picLocks noChangeAspect="1"/>
          </p:cNvPicPr>
          <p:nvPr/>
        </p:nvPicPr>
        <p:blipFill>
          <a:blip r:embed="rId3"/>
          <a:stretch>
            <a:fillRect/>
          </a:stretch>
        </p:blipFill>
        <p:spPr>
          <a:xfrm>
            <a:off x="799329" y="195514"/>
            <a:ext cx="7206395" cy="6378905"/>
          </a:xfrm>
          <a:prstGeom prst="rect">
            <a:avLst/>
          </a:prstGeom>
        </p:spPr>
      </p:pic>
    </p:spTree>
    <p:extLst>
      <p:ext uri="{BB962C8B-B14F-4D97-AF65-F5344CB8AC3E}">
        <p14:creationId xmlns:p14="http://schemas.microsoft.com/office/powerpoint/2010/main" val="461419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36443-7567-32B1-A4C8-157CE45378B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E67260-30D3-A5C6-C13D-5FE50230DC55}"/>
              </a:ext>
            </a:extLst>
          </p:cNvPr>
          <p:cNvSpPr>
            <a:spLocks noGrp="1"/>
          </p:cNvSpPr>
          <p:nvPr>
            <p:ph type="sldNum" sz="quarter" idx="12"/>
          </p:nvPr>
        </p:nvSpPr>
        <p:spPr/>
        <p:txBody>
          <a:bodyPr/>
          <a:lstStyle/>
          <a:p>
            <a:fld id="{53FC3D55-7BC1-704D-BDCA-A8C36EF8A674}" type="slidenum">
              <a:rPr lang="en-US" smtClean="0"/>
              <a:t>9</a:t>
            </a:fld>
            <a:endParaRPr lang="en-US"/>
          </a:p>
        </p:txBody>
      </p:sp>
      <p:sp>
        <p:nvSpPr>
          <p:cNvPr id="5" name="Content Placeholder 4">
            <a:extLst>
              <a:ext uri="{FF2B5EF4-FFF2-40B4-BE49-F238E27FC236}">
                <a16:creationId xmlns:a16="http://schemas.microsoft.com/office/drawing/2014/main" id="{B74B800B-13F3-F24D-1E77-77C49371E544}"/>
              </a:ext>
            </a:extLst>
          </p:cNvPr>
          <p:cNvSpPr>
            <a:spLocks noGrp="1"/>
          </p:cNvSpPr>
          <p:nvPr>
            <p:ph idx="1"/>
          </p:nvPr>
        </p:nvSpPr>
        <p:spPr>
          <a:xfrm>
            <a:off x="567814" y="1352549"/>
            <a:ext cx="11228437" cy="4898155"/>
          </a:xfrm>
        </p:spPr>
        <p:txBody>
          <a:bodyPr vert="horz" lIns="91440" tIns="45720" rIns="91440" bIns="45720" rtlCol="0" anchor="t">
            <a:normAutofit/>
          </a:bodyPr>
          <a:lstStyle/>
          <a:p>
            <a:pPr>
              <a:buClrTx/>
              <a:buFont typeface="Wingdings" panose="05000000000000000000" pitchFamily="2" charset="2"/>
              <a:buChar char="§"/>
            </a:pPr>
            <a:r>
              <a:rPr lang="en-US" sz="2600" dirty="0">
                <a:latin typeface="Calibri" panose="020F0502020204030204" pitchFamily="34" charset="0"/>
              </a:rPr>
              <a:t>Strong Financial Position</a:t>
            </a:r>
            <a:endParaRPr lang="en-US" sz="2200" dirty="0">
              <a:latin typeface="Calibri" panose="020F0502020204030204" pitchFamily="34" charset="0"/>
            </a:endParaRPr>
          </a:p>
          <a:p>
            <a:pPr lvl="1">
              <a:buClrTx/>
            </a:pPr>
            <a:r>
              <a:rPr lang="en-US" sz="2200" dirty="0">
                <a:latin typeface="Calibri" panose="020F0502020204030204" pitchFamily="34" charset="0"/>
              </a:rPr>
              <a:t>FY2024 Anticipated Unrestricted Fund Balance: $200M+, 45+%</a:t>
            </a:r>
          </a:p>
          <a:p>
            <a:pPr>
              <a:buFont typeface="Wingdings" panose="05000000000000000000" pitchFamily="2" charset="2"/>
              <a:buChar char="§"/>
            </a:pPr>
            <a:r>
              <a:rPr lang="en-US" sz="2600" dirty="0">
                <a:latin typeface="Calibri" panose="020F0502020204030204" pitchFamily="34" charset="0"/>
              </a:rPr>
              <a:t>Strategic Financial Planning and Budgeting</a:t>
            </a:r>
          </a:p>
          <a:p>
            <a:pPr lvl="1"/>
            <a:r>
              <a:rPr lang="en-US" sz="2200" dirty="0">
                <a:latin typeface="Calibri" panose="020F0502020204030204" pitchFamily="34" charset="0"/>
                <a:cs typeface="Arial"/>
              </a:rPr>
              <a:t>Higher Costs:</a:t>
            </a:r>
          </a:p>
          <a:p>
            <a:pPr lvl="2">
              <a:buFont typeface="Courier New" panose="02070309020205020404" pitchFamily="49" charset="0"/>
              <a:buChar char="o"/>
            </a:pPr>
            <a:r>
              <a:rPr lang="en-US" sz="1800" dirty="0">
                <a:latin typeface="Calibri" panose="020F0502020204030204" pitchFamily="34" charset="0"/>
                <a:cs typeface="Arial"/>
              </a:rPr>
              <a:t>Payroll (Salaries, Benefits, Pension)</a:t>
            </a:r>
          </a:p>
          <a:p>
            <a:pPr lvl="2">
              <a:buFont typeface="Courier New" panose="02070309020205020404" pitchFamily="49" charset="0"/>
              <a:buChar char="o"/>
            </a:pPr>
            <a:r>
              <a:rPr lang="en-US" sz="1800" dirty="0">
                <a:latin typeface="Calibri" panose="020F0502020204030204" pitchFamily="34" charset="0"/>
                <a:cs typeface="Arial"/>
              </a:rPr>
              <a:t>Transportation</a:t>
            </a:r>
          </a:p>
          <a:p>
            <a:pPr lvl="2">
              <a:buFont typeface="Courier New" panose="02070309020205020404" pitchFamily="49" charset="0"/>
              <a:buChar char="o"/>
            </a:pPr>
            <a:r>
              <a:rPr lang="en-US" sz="1800" dirty="0">
                <a:latin typeface="Calibri" panose="020F0502020204030204" pitchFamily="34" charset="0"/>
                <a:cs typeface="Arial"/>
              </a:rPr>
              <a:t>Special Education </a:t>
            </a:r>
          </a:p>
          <a:p>
            <a:pPr lvl="2">
              <a:buFont typeface="Courier New" panose="02070309020205020404" pitchFamily="49" charset="0"/>
              <a:buChar char="o"/>
            </a:pPr>
            <a:r>
              <a:rPr lang="en-US" sz="1800" dirty="0">
                <a:latin typeface="Calibri" panose="020F0502020204030204" pitchFamily="34" charset="0"/>
                <a:cs typeface="Arial"/>
              </a:rPr>
              <a:t>Insurance</a:t>
            </a:r>
          </a:p>
          <a:p>
            <a:pPr lvl="1"/>
            <a:r>
              <a:rPr lang="en-US" sz="2200" dirty="0">
                <a:latin typeface="Calibri" panose="020F0502020204030204" pitchFamily="34" charset="0"/>
                <a:cs typeface="Arial"/>
              </a:rPr>
              <a:t>Planned Deficit Spending in FY2025 and FY2026</a:t>
            </a:r>
            <a:endParaRPr lang="en-US" sz="3000" dirty="0">
              <a:highlight>
                <a:srgbClr val="FFFF00"/>
              </a:highlight>
              <a:latin typeface="Calibri" panose="020F0502020204030204" pitchFamily="34" charset="0"/>
            </a:endParaRPr>
          </a:p>
          <a:p>
            <a:pPr>
              <a:buClrTx/>
              <a:buFont typeface="Wingdings" panose="05000000000000000000" pitchFamily="2" charset="2"/>
              <a:buChar char="§"/>
            </a:pPr>
            <a:r>
              <a:rPr lang="en-US" sz="2600" dirty="0">
                <a:latin typeface="Calibri" panose="020F0502020204030204" pitchFamily="34" charset="0"/>
              </a:rPr>
              <a:t>Future Concerns</a:t>
            </a:r>
          </a:p>
          <a:p>
            <a:pPr lvl="1"/>
            <a:r>
              <a:rPr lang="en-US" sz="2200" dirty="0">
                <a:latin typeface="Calibri"/>
                <a:ea typeface="Calibri"/>
                <a:cs typeface="Arial"/>
              </a:rPr>
              <a:t>ESSER Funding has </a:t>
            </a:r>
            <a:r>
              <a:rPr lang="en-US" sz="2200" dirty="0" err="1">
                <a:latin typeface="Calibri"/>
                <a:ea typeface="Calibri"/>
                <a:cs typeface="Arial"/>
              </a:rPr>
              <a:t>sunsetted</a:t>
            </a:r>
            <a:endParaRPr lang="en-US" sz="2200" dirty="0" err="1">
              <a:latin typeface="Calibri" panose="020F0502020204030204" pitchFamily="34" charset="0"/>
              <a:ea typeface="Calibri"/>
            </a:endParaRPr>
          </a:p>
          <a:p>
            <a:pPr lvl="1">
              <a:buClrTx/>
            </a:pPr>
            <a:r>
              <a:rPr lang="en-US" sz="2200" dirty="0">
                <a:latin typeface="Calibri"/>
                <a:ea typeface="Calibri"/>
                <a:cs typeface="Arial"/>
              </a:rPr>
              <a:t>Legislation – Open Enrollment, Vouchers, State Budget</a:t>
            </a:r>
            <a:r>
              <a:rPr lang="en-US" dirty="0">
                <a:latin typeface="Arial"/>
                <a:cs typeface="Arial"/>
              </a:rPr>
              <a:t> </a:t>
            </a:r>
            <a:endParaRPr lang="en-US" dirty="0"/>
          </a:p>
          <a:p>
            <a:endParaRPr lang="en-US" dirty="0"/>
          </a:p>
          <a:p>
            <a:pPr lvl="1">
              <a:buFont typeface="Courier New" panose="020B0604020202020204" pitchFamily="34" charset="0"/>
              <a:buChar char="o"/>
            </a:pPr>
            <a:endParaRPr lang="en-US" dirty="0"/>
          </a:p>
          <a:p>
            <a:pPr lvl="1">
              <a:buFont typeface="Courier New" panose="020B0604020202020204" pitchFamily="34" charset="0"/>
              <a:buChar char="o"/>
            </a:pPr>
            <a:endParaRPr lang="en-US" dirty="0"/>
          </a:p>
        </p:txBody>
      </p:sp>
      <p:sp>
        <p:nvSpPr>
          <p:cNvPr id="8" name="Title 7">
            <a:extLst>
              <a:ext uri="{FF2B5EF4-FFF2-40B4-BE49-F238E27FC236}">
                <a16:creationId xmlns:a16="http://schemas.microsoft.com/office/drawing/2014/main" id="{C2A899C0-A96B-16E9-B05D-C1C610862E6B}"/>
              </a:ext>
            </a:extLst>
          </p:cNvPr>
          <p:cNvSpPr>
            <a:spLocks noGrp="1"/>
          </p:cNvSpPr>
          <p:nvPr>
            <p:ph type="title"/>
          </p:nvPr>
        </p:nvSpPr>
        <p:spPr>
          <a:xfrm>
            <a:off x="207390" y="20997"/>
            <a:ext cx="11134120" cy="1128918"/>
          </a:xfrm>
        </p:spPr>
        <p:txBody>
          <a:bodyPr/>
          <a:lstStyle/>
          <a:p>
            <a:r>
              <a:rPr lang="en-US" sz="4400" dirty="0">
                <a:solidFill>
                  <a:srgbClr val="1B489B"/>
                </a:solidFill>
              </a:rPr>
              <a:t>FY2024-25 FINANCIAL OUTLOOK</a:t>
            </a:r>
            <a:endParaRPr lang="en-US" dirty="0"/>
          </a:p>
        </p:txBody>
      </p:sp>
    </p:spTree>
    <p:extLst>
      <p:ext uri="{BB962C8B-B14F-4D97-AF65-F5344CB8AC3E}">
        <p14:creationId xmlns:p14="http://schemas.microsoft.com/office/powerpoint/2010/main" val="21736588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D82735DC47FE144892AC5CBD2F00834" ma:contentTypeVersion="4" ma:contentTypeDescription="Create a new document." ma:contentTypeScope="" ma:versionID="3a4663e1f6e777b5368f9fab2069093b">
  <xsd:schema xmlns:xsd="http://www.w3.org/2001/XMLSchema" xmlns:xs="http://www.w3.org/2001/XMLSchema" xmlns:p="http://schemas.microsoft.com/office/2006/metadata/properties" xmlns:ns2="9504026d-ea82-440a-8160-d9bd4db9ffd9" targetNamespace="http://schemas.microsoft.com/office/2006/metadata/properties" ma:root="true" ma:fieldsID="a1bd3f7001f339d60e8a1de33efff213" ns2:_="">
    <xsd:import namespace="9504026d-ea82-440a-8160-d9bd4db9ffd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04026d-ea82-440a-8160-d9bd4db9ff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11E14D-55BC-4287-9AAA-8F920A471481}">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15bf4d47-3a3e-4a6c-8e1e-0d8417d1b6b0"/>
    <ds:schemaRef ds:uri="http://schemas.microsoft.com/office/infopath/2007/PartnerControls"/>
    <ds:schemaRef ds:uri="a12b2014-501b-4ad7-abfe-7d361211f0f7"/>
    <ds:schemaRef ds:uri="http://www.w3.org/XML/1998/namespace"/>
    <ds:schemaRef ds:uri="http://purl.org/dc/dcmitype/"/>
  </ds:schemaRefs>
</ds:datastoreItem>
</file>

<file path=customXml/itemProps2.xml><?xml version="1.0" encoding="utf-8"?>
<ds:datastoreItem xmlns:ds="http://schemas.openxmlformats.org/officeDocument/2006/customXml" ds:itemID="{9D487608-EB8E-464E-A8A3-7836E8F75B5B}">
  <ds:schemaRefs>
    <ds:schemaRef ds:uri="http://schemas.microsoft.com/sharepoint/v3/contenttype/forms"/>
  </ds:schemaRefs>
</ds:datastoreItem>
</file>

<file path=customXml/itemProps3.xml><?xml version="1.0" encoding="utf-8"?>
<ds:datastoreItem xmlns:ds="http://schemas.openxmlformats.org/officeDocument/2006/customXml" ds:itemID="{32FABA0B-DD64-4F04-9EDB-3964A5616D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04026d-ea82-440a-8160-d9bd4db9ff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29542</TotalTime>
  <Words>1201</Words>
  <Application>Microsoft Office PowerPoint</Application>
  <PresentationFormat>Widescreen</PresentationFormat>
  <Paragraphs>97</Paragraphs>
  <Slides>10</Slides>
  <Notes>10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Financial Update</vt:lpstr>
      <vt:lpstr>PowerPoint Presentation</vt:lpstr>
      <vt:lpstr>Agenda</vt:lpstr>
      <vt:lpstr>FY2023-24 PRELIMINARY RESULTS</vt:lpstr>
      <vt:lpstr> FY2024-25: QUARTER 1    </vt:lpstr>
      <vt:lpstr> FY2024-25: QUARTER 1    </vt:lpstr>
      <vt:lpstr>FY2024-25 QUARTER 1 REVENUES</vt:lpstr>
      <vt:lpstr>FY2024-25 QUARTER 1 EXPENDITURES   </vt:lpstr>
      <vt:lpstr>FY2024-25 FINANCIAL OUTLOOK</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West</dc:creator>
  <cp:lastModifiedBy>VanDyke, Kassandra M.</cp:lastModifiedBy>
  <cp:revision>194</cp:revision>
  <dcterms:created xsi:type="dcterms:W3CDTF">2023-10-05T21:31:34Z</dcterms:created>
  <dcterms:modified xsi:type="dcterms:W3CDTF">2024-10-08T22:52:00Z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42f8b2-88d4-454a-ae0a-d915e44763d2_Enabled">
    <vt:lpwstr>true</vt:lpwstr>
  </property>
  <property fmtid="{D5CDD505-2E9C-101B-9397-08002B2CF9AE}" pid="3" name="MSIP_Label_f442f8b2-88d4-454a-ae0a-d915e44763d2_SetDate">
    <vt:lpwstr>2023-12-21T17:43:56Z</vt:lpwstr>
  </property>
  <property fmtid="{D5CDD505-2E9C-101B-9397-08002B2CF9AE}" pid="4" name="MSIP_Label_f442f8b2-88d4-454a-ae0a-d915e44763d2_Method">
    <vt:lpwstr>Standard</vt:lpwstr>
  </property>
  <property fmtid="{D5CDD505-2E9C-101B-9397-08002B2CF9AE}" pid="5" name="MSIP_Label_f442f8b2-88d4-454a-ae0a-d915e44763d2_Name">
    <vt:lpwstr>defa4170-0d19-0005-0003-bc88714345d2</vt:lpwstr>
  </property>
  <property fmtid="{D5CDD505-2E9C-101B-9397-08002B2CF9AE}" pid="6" name="MSIP_Label_f442f8b2-88d4-454a-ae0a-d915e44763d2_SiteId">
    <vt:lpwstr>08e33d6b-a654-486a-80e3-20b190ae22d7</vt:lpwstr>
  </property>
  <property fmtid="{D5CDD505-2E9C-101B-9397-08002B2CF9AE}" pid="7" name="MSIP_Label_f442f8b2-88d4-454a-ae0a-d915e44763d2_ActionId">
    <vt:lpwstr>eddb3567-f2e0-4c7a-8609-b4e64391c0b2</vt:lpwstr>
  </property>
  <property fmtid="{D5CDD505-2E9C-101B-9397-08002B2CF9AE}" pid="8" name="MSIP_Label_f442f8b2-88d4-454a-ae0a-d915e44763d2_ContentBits">
    <vt:lpwstr>0</vt:lpwstr>
  </property>
  <property fmtid="{D5CDD505-2E9C-101B-9397-08002B2CF9AE}" pid="9" name="ContentTypeId">
    <vt:lpwstr>0x0101006D82735DC47FE144892AC5CBD2F00834</vt:lpwstr>
  </property>
</Properties>
</file>